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799" r:id="rId5"/>
    <p:sldId id="798" r:id="rId6"/>
    <p:sldId id="765" r:id="rId7"/>
    <p:sldId id="766" r:id="rId8"/>
    <p:sldId id="767" r:id="rId9"/>
    <p:sldId id="789" r:id="rId10"/>
    <p:sldId id="768" r:id="rId11"/>
    <p:sldId id="402" r:id="rId12"/>
    <p:sldId id="403" r:id="rId13"/>
    <p:sldId id="404" r:id="rId14"/>
    <p:sldId id="770" r:id="rId15"/>
    <p:sldId id="771" r:id="rId16"/>
    <p:sldId id="397" r:id="rId17"/>
    <p:sldId id="398" r:id="rId18"/>
    <p:sldId id="399" r:id="rId19"/>
    <p:sldId id="400" r:id="rId20"/>
    <p:sldId id="772" r:id="rId21"/>
    <p:sldId id="290" r:id="rId22"/>
    <p:sldId id="289" r:id="rId23"/>
    <p:sldId id="669" r:id="rId24"/>
    <p:sldId id="781" r:id="rId25"/>
    <p:sldId id="773" r:id="rId26"/>
    <p:sldId id="774" r:id="rId27"/>
    <p:sldId id="395" r:id="rId28"/>
    <p:sldId id="396" r:id="rId29"/>
    <p:sldId id="775" r:id="rId30"/>
    <p:sldId id="776" r:id="rId31"/>
    <p:sldId id="777" r:id="rId32"/>
    <p:sldId id="405" r:id="rId33"/>
    <p:sldId id="797" r:id="rId34"/>
    <p:sldId id="746" r:id="rId3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 Seng" initials="PS" lastIdx="8" clrIdx="0">
    <p:extLst>
      <p:ext uri="{19B8F6BF-5375-455C-9EA6-DF929625EA0E}">
        <p15:presenceInfo xmlns:p15="http://schemas.microsoft.com/office/powerpoint/2012/main" userId="Phil Seng" providerId="None"/>
      </p:ext>
    </p:extLst>
  </p:cmAuthor>
  <p:cmAuthor id="2" name="Matt Harlow" initials="MH" lastIdx="1" clrIdx="1">
    <p:extLst>
      <p:ext uri="{19B8F6BF-5375-455C-9EA6-DF929625EA0E}">
        <p15:presenceInfo xmlns:p15="http://schemas.microsoft.com/office/powerpoint/2012/main" userId="1bc282dae244ec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ECB30-A2CB-42AA-91FA-BDA83F86A370}" v="264" dt="2021-06-30T13:14:3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4" autoAdjust="0"/>
  </p:normalViewPr>
  <p:slideViewPr>
    <p:cSldViewPr snapToGrid="0">
      <p:cViewPr varScale="1">
        <p:scale>
          <a:sx n="90" d="100"/>
          <a:sy n="90" d="100"/>
        </p:scale>
        <p:origin x="110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6"/>
    </p:cViewPr>
  </p:sorterViewPr>
  <p:notesViewPr>
    <p:cSldViewPr snapToGrid="0">
      <p:cViewPr varScale="1">
        <p:scale>
          <a:sx n="82" d="100"/>
          <a:sy n="82" d="100"/>
        </p:scale>
        <p:origin x="31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Harlow" userId="a2a78cd8-716c-4bd3-b348-0acc35d076cc" providerId="ADAL" clId="{C39ECB30-A2CB-42AA-91FA-BDA83F86A370}"/>
    <pc:docChg chg="custSel addSld delSld modSld">
      <pc:chgData name="Matt Harlow" userId="a2a78cd8-716c-4bd3-b348-0acc35d076cc" providerId="ADAL" clId="{C39ECB30-A2CB-42AA-91FA-BDA83F86A370}" dt="2021-06-30T13:14:34.132" v="493" actId="20577"/>
      <pc:docMkLst>
        <pc:docMk/>
      </pc:docMkLst>
      <pc:sldChg chg="addSp delSp modSp mod">
        <pc:chgData name="Matt Harlow" userId="a2a78cd8-716c-4bd3-b348-0acc35d076cc" providerId="ADAL" clId="{C39ECB30-A2CB-42AA-91FA-BDA83F86A370}" dt="2021-06-30T12:44:43.426" v="232" actId="1076"/>
        <pc:sldMkLst>
          <pc:docMk/>
          <pc:sldMk cId="876172326" sldId="402"/>
        </pc:sldMkLst>
        <pc:spChg chg="mod">
          <ac:chgData name="Matt Harlow" userId="a2a78cd8-716c-4bd3-b348-0acc35d076cc" providerId="ADAL" clId="{C39ECB30-A2CB-42AA-91FA-BDA83F86A370}" dt="2021-06-30T12:43:04.058" v="216" actId="20577"/>
          <ac:spMkLst>
            <pc:docMk/>
            <pc:sldMk cId="876172326" sldId="402"/>
            <ac:spMk id="2" creationId="{00000000-0000-0000-0000-000000000000}"/>
          </ac:spMkLst>
        </pc:spChg>
        <pc:spChg chg="mod">
          <ac:chgData name="Matt Harlow" userId="a2a78cd8-716c-4bd3-b348-0acc35d076cc" providerId="ADAL" clId="{C39ECB30-A2CB-42AA-91FA-BDA83F86A370}" dt="2021-06-30T12:44:43.426" v="232" actId="1076"/>
          <ac:spMkLst>
            <pc:docMk/>
            <pc:sldMk cId="876172326" sldId="402"/>
            <ac:spMk id="3" creationId="{00000000-0000-0000-0000-000000000000}"/>
          </ac:spMkLst>
        </pc:spChg>
        <pc:picChg chg="del">
          <ac:chgData name="Matt Harlow" userId="a2a78cd8-716c-4bd3-b348-0acc35d076cc" providerId="ADAL" clId="{C39ECB30-A2CB-42AA-91FA-BDA83F86A370}" dt="2021-06-30T12:42:29.347" v="193" actId="478"/>
          <ac:picMkLst>
            <pc:docMk/>
            <pc:sldMk cId="876172326" sldId="402"/>
            <ac:picMk id="4" creationId="{45F6FAC9-05E9-4CA9-B532-F545D98F8796}"/>
          </ac:picMkLst>
        </pc:picChg>
        <pc:picChg chg="add del mod">
          <ac:chgData name="Matt Harlow" userId="a2a78cd8-716c-4bd3-b348-0acc35d076cc" providerId="ADAL" clId="{C39ECB30-A2CB-42AA-91FA-BDA83F86A370}" dt="2021-06-30T12:44:04.828" v="222" actId="478"/>
          <ac:picMkLst>
            <pc:docMk/>
            <pc:sldMk cId="876172326" sldId="402"/>
            <ac:picMk id="1026" creationId="{E710ADE1-762A-431E-8652-7AFA3AE90C59}"/>
          </ac:picMkLst>
        </pc:picChg>
        <pc:picChg chg="add mod">
          <ac:chgData name="Matt Harlow" userId="a2a78cd8-716c-4bd3-b348-0acc35d076cc" providerId="ADAL" clId="{C39ECB30-A2CB-42AA-91FA-BDA83F86A370}" dt="2021-06-30T12:44:38.654" v="231" actId="1076"/>
          <ac:picMkLst>
            <pc:docMk/>
            <pc:sldMk cId="876172326" sldId="402"/>
            <ac:picMk id="1028" creationId="{42A1C751-FD5A-4358-B93A-853AB2A88961}"/>
          </ac:picMkLst>
        </pc:picChg>
      </pc:sldChg>
      <pc:sldChg chg="addSp delSp modSp add mod">
        <pc:chgData name="Matt Harlow" userId="a2a78cd8-716c-4bd3-b348-0acc35d076cc" providerId="ADAL" clId="{C39ECB30-A2CB-42AA-91FA-BDA83F86A370}" dt="2021-06-30T12:46:44.195" v="254" actId="1076"/>
        <pc:sldMkLst>
          <pc:docMk/>
          <pc:sldMk cId="445922304" sldId="403"/>
        </pc:sldMkLst>
        <pc:spChg chg="mod">
          <ac:chgData name="Matt Harlow" userId="a2a78cd8-716c-4bd3-b348-0acc35d076cc" providerId="ADAL" clId="{C39ECB30-A2CB-42AA-91FA-BDA83F86A370}" dt="2021-06-30T12:46:33.274" v="251" actId="6549"/>
          <ac:spMkLst>
            <pc:docMk/>
            <pc:sldMk cId="445922304" sldId="403"/>
            <ac:spMk id="3" creationId="{00000000-0000-0000-0000-000000000000}"/>
          </ac:spMkLst>
        </pc:spChg>
        <pc:picChg chg="add mod">
          <ac:chgData name="Matt Harlow" userId="a2a78cd8-716c-4bd3-b348-0acc35d076cc" providerId="ADAL" clId="{C39ECB30-A2CB-42AA-91FA-BDA83F86A370}" dt="2021-06-30T12:46:44.195" v="254" actId="1076"/>
          <ac:picMkLst>
            <pc:docMk/>
            <pc:sldMk cId="445922304" sldId="403"/>
            <ac:picMk id="2050" creationId="{69B3B85B-8F64-40E1-AFA6-D6F46886B66A}"/>
          </ac:picMkLst>
        </pc:picChg>
        <pc:picChg chg="del">
          <ac:chgData name="Matt Harlow" userId="a2a78cd8-716c-4bd3-b348-0acc35d076cc" providerId="ADAL" clId="{C39ECB30-A2CB-42AA-91FA-BDA83F86A370}" dt="2021-06-30T12:43:30.979" v="220" actId="478"/>
          <ac:picMkLst>
            <pc:docMk/>
            <pc:sldMk cId="445922304" sldId="403"/>
            <ac:picMk id="6146" creationId="{00000000-0000-0000-0000-000000000000}"/>
          </ac:picMkLst>
        </pc:picChg>
        <pc:picChg chg="del">
          <ac:chgData name="Matt Harlow" userId="a2a78cd8-716c-4bd3-b348-0acc35d076cc" providerId="ADAL" clId="{C39ECB30-A2CB-42AA-91FA-BDA83F86A370}" dt="2021-06-30T12:43:28.929" v="218" actId="478"/>
          <ac:picMkLst>
            <pc:docMk/>
            <pc:sldMk cId="445922304" sldId="403"/>
            <ac:picMk id="6154" creationId="{00000000-0000-0000-0000-000000000000}"/>
          </ac:picMkLst>
        </pc:picChg>
        <pc:picChg chg="del">
          <ac:chgData name="Matt Harlow" userId="a2a78cd8-716c-4bd3-b348-0acc35d076cc" providerId="ADAL" clId="{C39ECB30-A2CB-42AA-91FA-BDA83F86A370}" dt="2021-06-30T12:43:31.910" v="221" actId="478"/>
          <ac:picMkLst>
            <pc:docMk/>
            <pc:sldMk cId="445922304" sldId="403"/>
            <ac:picMk id="6156" creationId="{00000000-0000-0000-0000-000000000000}"/>
          </ac:picMkLst>
        </pc:picChg>
        <pc:picChg chg="del">
          <ac:chgData name="Matt Harlow" userId="a2a78cd8-716c-4bd3-b348-0acc35d076cc" providerId="ADAL" clId="{C39ECB30-A2CB-42AA-91FA-BDA83F86A370}" dt="2021-06-30T12:43:30.198" v="219" actId="478"/>
          <ac:picMkLst>
            <pc:docMk/>
            <pc:sldMk cId="445922304" sldId="403"/>
            <ac:picMk id="6158" creationId="{00000000-0000-0000-0000-000000000000}"/>
          </ac:picMkLst>
        </pc:picChg>
      </pc:sldChg>
      <pc:sldChg chg="del">
        <pc:chgData name="Matt Harlow" userId="a2a78cd8-716c-4bd3-b348-0acc35d076cc" providerId="ADAL" clId="{C39ECB30-A2CB-42AA-91FA-BDA83F86A370}" dt="2021-06-30T12:09:37.427" v="8" actId="2696"/>
        <pc:sldMkLst>
          <pc:docMk/>
          <pc:sldMk cId="1590138612" sldId="403"/>
        </pc:sldMkLst>
      </pc:sldChg>
      <pc:sldChg chg="add del">
        <pc:chgData name="Matt Harlow" userId="a2a78cd8-716c-4bd3-b348-0acc35d076cc" providerId="ADAL" clId="{C39ECB30-A2CB-42AA-91FA-BDA83F86A370}" dt="2021-06-30T12:38:36.404" v="191" actId="2696"/>
        <pc:sldMkLst>
          <pc:docMk/>
          <pc:sldMk cId="2484090941" sldId="403"/>
        </pc:sldMkLst>
      </pc:sldChg>
      <pc:sldChg chg="addSp delSp modSp add mod">
        <pc:chgData name="Matt Harlow" userId="a2a78cd8-716c-4bd3-b348-0acc35d076cc" providerId="ADAL" clId="{C39ECB30-A2CB-42AA-91FA-BDA83F86A370}" dt="2021-06-30T12:56:16.568" v="289" actId="1076"/>
        <pc:sldMkLst>
          <pc:docMk/>
          <pc:sldMk cId="992953090" sldId="404"/>
        </pc:sldMkLst>
        <pc:picChg chg="add mod modCrop">
          <ac:chgData name="Matt Harlow" userId="a2a78cd8-716c-4bd3-b348-0acc35d076cc" providerId="ADAL" clId="{C39ECB30-A2CB-42AA-91FA-BDA83F86A370}" dt="2021-06-30T12:56:16.568" v="289" actId="1076"/>
          <ac:picMkLst>
            <pc:docMk/>
            <pc:sldMk cId="992953090" sldId="404"/>
            <ac:picMk id="4" creationId="{7BE06F2F-2EF0-4808-A92E-2E03861509BE}"/>
          </ac:picMkLst>
        </pc:picChg>
        <pc:picChg chg="add mod modCrop">
          <ac:chgData name="Matt Harlow" userId="a2a78cd8-716c-4bd3-b348-0acc35d076cc" providerId="ADAL" clId="{C39ECB30-A2CB-42AA-91FA-BDA83F86A370}" dt="2021-06-30T12:56:08.684" v="288" actId="14100"/>
          <ac:picMkLst>
            <pc:docMk/>
            <pc:sldMk cId="992953090" sldId="404"/>
            <ac:picMk id="5" creationId="{F7F88938-7874-4B7C-9656-FE01F87DD65C}"/>
          </ac:picMkLst>
        </pc:picChg>
        <pc:picChg chg="del mod">
          <ac:chgData name="Matt Harlow" userId="a2a78cd8-716c-4bd3-b348-0acc35d076cc" providerId="ADAL" clId="{C39ECB30-A2CB-42AA-91FA-BDA83F86A370}" dt="2021-06-30T12:53:42.413" v="262" actId="478"/>
          <ac:picMkLst>
            <pc:docMk/>
            <pc:sldMk cId="992953090" sldId="404"/>
            <ac:picMk id="7170" creationId="{00000000-0000-0000-0000-000000000000}"/>
          </ac:picMkLst>
        </pc:picChg>
        <pc:picChg chg="del mod">
          <ac:chgData name="Matt Harlow" userId="a2a78cd8-716c-4bd3-b348-0acc35d076cc" providerId="ADAL" clId="{C39ECB30-A2CB-42AA-91FA-BDA83F86A370}" dt="2021-06-30T12:53:43.762" v="263" actId="478"/>
          <ac:picMkLst>
            <pc:docMk/>
            <pc:sldMk cId="992953090" sldId="404"/>
            <ac:picMk id="7172" creationId="{00000000-0000-0000-0000-000000000000}"/>
          </ac:picMkLst>
        </pc:picChg>
        <pc:picChg chg="del">
          <ac:chgData name="Matt Harlow" userId="a2a78cd8-716c-4bd3-b348-0acc35d076cc" providerId="ADAL" clId="{C39ECB30-A2CB-42AA-91FA-BDA83F86A370}" dt="2021-06-30T12:46:55.281" v="255" actId="478"/>
          <ac:picMkLst>
            <pc:docMk/>
            <pc:sldMk cId="992953090" sldId="404"/>
            <ac:picMk id="7174" creationId="{00000000-0000-0000-0000-000000000000}"/>
          </ac:picMkLst>
        </pc:picChg>
      </pc:sldChg>
      <pc:sldChg chg="del">
        <pc:chgData name="Matt Harlow" userId="a2a78cd8-716c-4bd3-b348-0acc35d076cc" providerId="ADAL" clId="{C39ECB30-A2CB-42AA-91FA-BDA83F86A370}" dt="2021-06-30T12:09:37.427" v="8" actId="2696"/>
        <pc:sldMkLst>
          <pc:docMk/>
          <pc:sldMk cId="1230055327" sldId="404"/>
        </pc:sldMkLst>
      </pc:sldChg>
      <pc:sldChg chg="add del">
        <pc:chgData name="Matt Harlow" userId="a2a78cd8-716c-4bd3-b348-0acc35d076cc" providerId="ADAL" clId="{C39ECB30-A2CB-42AA-91FA-BDA83F86A370}" dt="2021-06-30T12:38:36.404" v="191" actId="2696"/>
        <pc:sldMkLst>
          <pc:docMk/>
          <pc:sldMk cId="2817731377" sldId="404"/>
        </pc:sldMkLst>
      </pc:sldChg>
      <pc:sldChg chg="modAnim">
        <pc:chgData name="Matt Harlow" userId="a2a78cd8-716c-4bd3-b348-0acc35d076cc" providerId="ADAL" clId="{C39ECB30-A2CB-42AA-91FA-BDA83F86A370}" dt="2021-06-30T12:18:26.764" v="20"/>
        <pc:sldMkLst>
          <pc:docMk/>
          <pc:sldMk cId="3495259723" sldId="405"/>
        </pc:sldMkLst>
      </pc:sldChg>
      <pc:sldChg chg="add del">
        <pc:chgData name="Matt Harlow" userId="a2a78cd8-716c-4bd3-b348-0acc35d076cc" providerId="ADAL" clId="{C39ECB30-A2CB-42AA-91FA-BDA83F86A370}" dt="2021-06-30T12:09:37.427" v="8" actId="2696"/>
        <pc:sldMkLst>
          <pc:docMk/>
          <pc:sldMk cId="1593530246" sldId="746"/>
        </pc:sldMkLst>
      </pc:sldChg>
      <pc:sldChg chg="add">
        <pc:chgData name="Matt Harlow" userId="a2a78cd8-716c-4bd3-b348-0acc35d076cc" providerId="ADAL" clId="{C39ECB30-A2CB-42AA-91FA-BDA83F86A370}" dt="2021-06-30T12:09:43.406" v="9"/>
        <pc:sldMkLst>
          <pc:docMk/>
          <pc:sldMk cId="2816932904" sldId="746"/>
        </pc:sldMkLst>
      </pc:sldChg>
      <pc:sldChg chg="addSp modSp mod modAnim">
        <pc:chgData name="Matt Harlow" userId="a2a78cd8-716c-4bd3-b348-0acc35d076cc" providerId="ADAL" clId="{C39ECB30-A2CB-42AA-91FA-BDA83F86A370}" dt="2021-06-30T13:14:34.132" v="493" actId="20577"/>
        <pc:sldMkLst>
          <pc:docMk/>
          <pc:sldMk cId="1871340526" sldId="770"/>
        </pc:sldMkLst>
        <pc:spChg chg="mod">
          <ac:chgData name="Matt Harlow" userId="a2a78cd8-716c-4bd3-b348-0acc35d076cc" providerId="ADAL" clId="{C39ECB30-A2CB-42AA-91FA-BDA83F86A370}" dt="2021-06-30T13:14:34.132" v="493" actId="20577"/>
          <ac:spMkLst>
            <pc:docMk/>
            <pc:sldMk cId="1871340526" sldId="770"/>
            <ac:spMk id="3" creationId="{AAB24004-1892-48A4-93C9-57BA324B38AF}"/>
          </ac:spMkLst>
        </pc:spChg>
        <pc:spChg chg="mod">
          <ac:chgData name="Matt Harlow" userId="a2a78cd8-716c-4bd3-b348-0acc35d076cc" providerId="ADAL" clId="{C39ECB30-A2CB-42AA-91FA-BDA83F86A370}" dt="2021-06-29T08:48:12.609" v="1"/>
          <ac:spMkLst>
            <pc:docMk/>
            <pc:sldMk cId="1871340526" sldId="770"/>
            <ac:spMk id="5" creationId="{2A0AFC49-3CE1-436E-AAEB-9542C21272BD}"/>
          </ac:spMkLst>
        </pc:spChg>
        <pc:spChg chg="mod">
          <ac:chgData name="Matt Harlow" userId="a2a78cd8-716c-4bd3-b348-0acc35d076cc" providerId="ADAL" clId="{C39ECB30-A2CB-42AA-91FA-BDA83F86A370}" dt="2021-06-29T08:48:12.609" v="1"/>
          <ac:spMkLst>
            <pc:docMk/>
            <pc:sldMk cId="1871340526" sldId="770"/>
            <ac:spMk id="6" creationId="{40384296-3289-4951-8C52-5A14209BBE48}"/>
          </ac:spMkLst>
        </pc:spChg>
        <pc:grpChg chg="add mod">
          <ac:chgData name="Matt Harlow" userId="a2a78cd8-716c-4bd3-b348-0acc35d076cc" providerId="ADAL" clId="{C39ECB30-A2CB-42AA-91FA-BDA83F86A370}" dt="2021-06-29T08:48:17.627" v="3" actId="1036"/>
          <ac:grpSpMkLst>
            <pc:docMk/>
            <pc:sldMk cId="1871340526" sldId="770"/>
            <ac:grpSpMk id="4" creationId="{887C0E43-FF86-4AC7-852F-3F5E502F8889}"/>
          </ac:grpSpMkLst>
        </pc:grpChg>
      </pc:sldChg>
      <pc:sldChg chg="addSp modSp modAnim">
        <pc:chgData name="Matt Harlow" userId="a2a78cd8-716c-4bd3-b348-0acc35d076cc" providerId="ADAL" clId="{C39ECB30-A2CB-42AA-91FA-BDA83F86A370}" dt="2021-06-30T12:15:56.390" v="15"/>
        <pc:sldMkLst>
          <pc:docMk/>
          <pc:sldMk cId="3852023408" sldId="773"/>
        </pc:sldMkLst>
        <pc:spChg chg="mod">
          <ac:chgData name="Matt Harlow" userId="a2a78cd8-716c-4bd3-b348-0acc35d076cc" providerId="ADAL" clId="{C39ECB30-A2CB-42AA-91FA-BDA83F86A370}" dt="2021-06-29T08:49:28.960" v="5"/>
          <ac:spMkLst>
            <pc:docMk/>
            <pc:sldMk cId="3852023408" sldId="773"/>
            <ac:spMk id="5" creationId="{080F938B-8DFD-4C47-87C6-31509E8B695E}"/>
          </ac:spMkLst>
        </pc:spChg>
        <pc:spChg chg="mod">
          <ac:chgData name="Matt Harlow" userId="a2a78cd8-716c-4bd3-b348-0acc35d076cc" providerId="ADAL" clId="{C39ECB30-A2CB-42AA-91FA-BDA83F86A370}" dt="2021-06-29T08:49:28.960" v="5"/>
          <ac:spMkLst>
            <pc:docMk/>
            <pc:sldMk cId="3852023408" sldId="773"/>
            <ac:spMk id="6" creationId="{663212E7-F6B0-456F-938B-C3FBBEFD5DFA}"/>
          </ac:spMkLst>
        </pc:spChg>
        <pc:grpChg chg="add mod">
          <ac:chgData name="Matt Harlow" userId="a2a78cd8-716c-4bd3-b348-0acc35d076cc" providerId="ADAL" clId="{C39ECB30-A2CB-42AA-91FA-BDA83F86A370}" dt="2021-06-29T08:49:28.960" v="5"/>
          <ac:grpSpMkLst>
            <pc:docMk/>
            <pc:sldMk cId="3852023408" sldId="773"/>
            <ac:grpSpMk id="4" creationId="{FA2A1626-677C-4E81-AEA9-5CABA56D1E69}"/>
          </ac:grpSpMkLst>
        </pc:grpChg>
      </pc:sldChg>
      <pc:sldChg chg="addSp modSp modAnim">
        <pc:chgData name="Matt Harlow" userId="a2a78cd8-716c-4bd3-b348-0acc35d076cc" providerId="ADAL" clId="{C39ECB30-A2CB-42AA-91FA-BDA83F86A370}" dt="2021-06-30T12:17:07.372" v="17"/>
        <pc:sldMkLst>
          <pc:docMk/>
          <pc:sldMk cId="3148499900" sldId="775"/>
        </pc:sldMkLst>
        <pc:spChg chg="mod">
          <ac:chgData name="Matt Harlow" userId="a2a78cd8-716c-4bd3-b348-0acc35d076cc" providerId="ADAL" clId="{C39ECB30-A2CB-42AA-91FA-BDA83F86A370}" dt="2021-06-29T08:49:40.231" v="6"/>
          <ac:spMkLst>
            <pc:docMk/>
            <pc:sldMk cId="3148499900" sldId="775"/>
            <ac:spMk id="5" creationId="{3A0B0215-9B59-4E04-A523-F1299443ECE0}"/>
          </ac:spMkLst>
        </pc:spChg>
        <pc:spChg chg="mod">
          <ac:chgData name="Matt Harlow" userId="a2a78cd8-716c-4bd3-b348-0acc35d076cc" providerId="ADAL" clId="{C39ECB30-A2CB-42AA-91FA-BDA83F86A370}" dt="2021-06-29T08:49:40.231" v="6"/>
          <ac:spMkLst>
            <pc:docMk/>
            <pc:sldMk cId="3148499900" sldId="775"/>
            <ac:spMk id="6" creationId="{51E3F724-D2FD-426E-B624-1FB8DBECC3C4}"/>
          </ac:spMkLst>
        </pc:spChg>
        <pc:grpChg chg="add mod">
          <ac:chgData name="Matt Harlow" userId="a2a78cd8-716c-4bd3-b348-0acc35d076cc" providerId="ADAL" clId="{C39ECB30-A2CB-42AA-91FA-BDA83F86A370}" dt="2021-06-29T08:49:40.231" v="6"/>
          <ac:grpSpMkLst>
            <pc:docMk/>
            <pc:sldMk cId="3148499900" sldId="775"/>
            <ac:grpSpMk id="4" creationId="{62724644-F1BF-4C2A-A019-353E05D7DDD3}"/>
          </ac:grpSpMkLst>
        </pc:grpChg>
      </pc:sldChg>
      <pc:sldChg chg="modAnim">
        <pc:chgData name="Matt Harlow" userId="a2a78cd8-716c-4bd3-b348-0acc35d076cc" providerId="ADAL" clId="{C39ECB30-A2CB-42AA-91FA-BDA83F86A370}" dt="2021-06-30T12:20:38.232" v="21"/>
        <pc:sldMkLst>
          <pc:docMk/>
          <pc:sldMk cId="1401476045" sldId="776"/>
        </pc:sldMkLst>
      </pc:sldChg>
      <pc:sldChg chg="addSp modSp modAnim">
        <pc:chgData name="Matt Harlow" userId="a2a78cd8-716c-4bd3-b348-0acc35d076cc" providerId="ADAL" clId="{C39ECB30-A2CB-42AA-91FA-BDA83F86A370}" dt="2021-06-30T12:18:16.381" v="19"/>
        <pc:sldMkLst>
          <pc:docMk/>
          <pc:sldMk cId="1366531836" sldId="777"/>
        </pc:sldMkLst>
        <pc:spChg chg="mod">
          <ac:chgData name="Matt Harlow" userId="a2a78cd8-716c-4bd3-b348-0acc35d076cc" providerId="ADAL" clId="{C39ECB30-A2CB-42AA-91FA-BDA83F86A370}" dt="2021-06-29T08:49:47.992" v="7"/>
          <ac:spMkLst>
            <pc:docMk/>
            <pc:sldMk cId="1366531836" sldId="777"/>
            <ac:spMk id="5" creationId="{F91DFF92-8A16-44AC-B2E7-AF3422BE9E40}"/>
          </ac:spMkLst>
        </pc:spChg>
        <pc:spChg chg="mod">
          <ac:chgData name="Matt Harlow" userId="a2a78cd8-716c-4bd3-b348-0acc35d076cc" providerId="ADAL" clId="{C39ECB30-A2CB-42AA-91FA-BDA83F86A370}" dt="2021-06-29T08:49:47.992" v="7"/>
          <ac:spMkLst>
            <pc:docMk/>
            <pc:sldMk cId="1366531836" sldId="777"/>
            <ac:spMk id="6" creationId="{82D2F184-73A7-47A9-AC28-33E452BAB38B}"/>
          </ac:spMkLst>
        </pc:spChg>
        <pc:grpChg chg="add mod">
          <ac:chgData name="Matt Harlow" userId="a2a78cd8-716c-4bd3-b348-0acc35d076cc" providerId="ADAL" clId="{C39ECB30-A2CB-42AA-91FA-BDA83F86A370}" dt="2021-06-29T08:49:47.992" v="7"/>
          <ac:grpSpMkLst>
            <pc:docMk/>
            <pc:sldMk cId="1366531836" sldId="777"/>
            <ac:grpSpMk id="4" creationId="{240EB6A8-1BCC-453C-AA82-031353DC7E50}"/>
          </ac:grpSpMkLst>
        </pc:grpChg>
      </pc:sldChg>
      <pc:sldChg chg="modSp">
        <pc:chgData name="Matt Harlow" userId="a2a78cd8-716c-4bd3-b348-0acc35d076cc" providerId="ADAL" clId="{C39ECB30-A2CB-42AA-91FA-BDA83F86A370}" dt="2021-06-30T12:12:49.819" v="12" actId="20577"/>
        <pc:sldMkLst>
          <pc:docMk/>
          <pc:sldMk cId="359368517" sldId="781"/>
        </pc:sldMkLst>
        <pc:spChg chg="mod">
          <ac:chgData name="Matt Harlow" userId="a2a78cd8-716c-4bd3-b348-0acc35d076cc" providerId="ADAL" clId="{C39ECB30-A2CB-42AA-91FA-BDA83F86A370}" dt="2021-06-30T12:12:49.819" v="12" actId="20577"/>
          <ac:spMkLst>
            <pc:docMk/>
            <pc:sldMk cId="359368517" sldId="781"/>
            <ac:spMk id="3" creationId="{9F6C61B3-0736-40C3-BFF4-492FB6B5D750}"/>
          </ac:spMkLst>
        </pc:spChg>
      </pc:sldChg>
      <pc:sldChg chg="delSp del mod delAnim">
        <pc:chgData name="Matt Harlow" userId="a2a78cd8-716c-4bd3-b348-0acc35d076cc" providerId="ADAL" clId="{C39ECB30-A2CB-42AA-91FA-BDA83F86A370}" dt="2021-06-30T12:13:13.512" v="13" actId="2696"/>
        <pc:sldMkLst>
          <pc:docMk/>
          <pc:sldMk cId="3193753407" sldId="795"/>
        </pc:sldMkLst>
        <pc:picChg chg="del">
          <ac:chgData name="Matt Harlow" userId="a2a78cd8-716c-4bd3-b348-0acc35d076cc" providerId="ADAL" clId="{C39ECB30-A2CB-42AA-91FA-BDA83F86A370}" dt="2021-06-29T08:49:22.237" v="4" actId="478"/>
          <ac:picMkLst>
            <pc:docMk/>
            <pc:sldMk cId="3193753407" sldId="795"/>
            <ac:picMk id="7" creationId="{584F8434-92A2-4C54-9BC5-657D4AADAB95}"/>
          </ac:picMkLst>
        </pc:picChg>
      </pc:sldChg>
      <pc:sldChg chg="add">
        <pc:chgData name="Matt Harlow" userId="a2a78cd8-716c-4bd3-b348-0acc35d076cc" providerId="ADAL" clId="{C39ECB30-A2CB-42AA-91FA-BDA83F86A370}" dt="2021-06-30T12:21:08.174" v="22"/>
        <pc:sldMkLst>
          <pc:docMk/>
          <pc:sldMk cId="2066381711" sldId="799"/>
        </pc:sldMkLst>
      </pc:sldChg>
      <pc:sldMasterChg chg="delSldLayout">
        <pc:chgData name="Matt Harlow" userId="a2a78cd8-716c-4bd3-b348-0acc35d076cc" providerId="ADAL" clId="{C39ECB30-A2CB-42AA-91FA-BDA83F86A370}" dt="2021-06-30T12:09:37.427" v="8" actId="2696"/>
        <pc:sldMasterMkLst>
          <pc:docMk/>
          <pc:sldMasterMk cId="4058563493" sldId="2147483648"/>
        </pc:sldMasterMkLst>
        <pc:sldLayoutChg chg="del">
          <pc:chgData name="Matt Harlow" userId="a2a78cd8-716c-4bd3-b348-0acc35d076cc" providerId="ADAL" clId="{C39ECB30-A2CB-42AA-91FA-BDA83F86A370}" dt="2021-06-30T12:09:37.427" v="8" actId="2696"/>
          <pc:sldLayoutMkLst>
            <pc:docMk/>
            <pc:sldMasterMk cId="4058563493" sldId="2147483648"/>
            <pc:sldLayoutMk cId="251556790" sldId="2147483657"/>
          </pc:sldLayoutMkLst>
        </pc:sldLayoutChg>
      </pc:sldMasterChg>
    </pc:docChg>
  </pc:docChgLst>
  <pc:docChgLst>
    <pc:chgData name="Morgan Johnson" userId="S::morgan.johnson@djcase.com::5d2e2336-f2bb-4d70-9baa-6d1a6361be4b" providerId="AD" clId="Web-{FB9C5EBC-4294-6B16-C3DB-CECA83889DC6}"/>
    <pc:docChg chg="addSld delSld modSld sldOrd">
      <pc:chgData name="Morgan Johnson" userId="S::morgan.johnson@djcase.com::5d2e2336-f2bb-4d70-9baa-6d1a6361be4b" providerId="AD" clId="Web-{FB9C5EBC-4294-6B16-C3DB-CECA83889DC6}" dt="2021-06-24T14:28:31.757" v="36"/>
      <pc:docMkLst>
        <pc:docMk/>
      </pc:docMkLst>
      <pc:sldChg chg="del">
        <pc:chgData name="Morgan Johnson" userId="S::morgan.johnson@djcase.com::5d2e2336-f2bb-4d70-9baa-6d1a6361be4b" providerId="AD" clId="Web-{FB9C5EBC-4294-6B16-C3DB-CECA83889DC6}" dt="2021-06-24T14:28:21.257" v="34"/>
        <pc:sldMkLst>
          <pc:docMk/>
          <pc:sldMk cId="1334691341" sldId="764"/>
        </pc:sldMkLst>
      </pc:sldChg>
      <pc:sldChg chg="del">
        <pc:chgData name="Morgan Johnson" userId="S::morgan.johnson@djcase.com::5d2e2336-f2bb-4d70-9baa-6d1a6361be4b" providerId="AD" clId="Web-{FB9C5EBC-4294-6B16-C3DB-CECA83889DC6}" dt="2021-06-24T14:28:31.757" v="36"/>
        <pc:sldMkLst>
          <pc:docMk/>
          <pc:sldMk cId="2965500634" sldId="796"/>
        </pc:sldMkLst>
      </pc:sldChg>
      <pc:sldChg chg="add ord">
        <pc:chgData name="Morgan Johnson" userId="S::morgan.johnson@djcase.com::5d2e2336-f2bb-4d70-9baa-6d1a6361be4b" providerId="AD" clId="Web-{FB9C5EBC-4294-6B16-C3DB-CECA83889DC6}" dt="2021-06-24T14:28:26.648" v="35"/>
        <pc:sldMkLst>
          <pc:docMk/>
          <pc:sldMk cId="2325519707" sldId="797"/>
        </pc:sldMkLst>
      </pc:sldChg>
      <pc:sldChg chg="modSp add">
        <pc:chgData name="Morgan Johnson" userId="S::morgan.johnson@djcase.com::5d2e2336-f2bb-4d70-9baa-6d1a6361be4b" providerId="AD" clId="Web-{FB9C5EBC-4294-6B16-C3DB-CECA83889DC6}" dt="2021-06-24T14:28:12.469" v="33" actId="20577"/>
        <pc:sldMkLst>
          <pc:docMk/>
          <pc:sldMk cId="2309795855" sldId="798"/>
        </pc:sldMkLst>
        <pc:spChg chg="mod">
          <ac:chgData name="Morgan Johnson" userId="S::morgan.johnson@djcase.com::5d2e2336-f2bb-4d70-9baa-6d1a6361be4b" providerId="AD" clId="Web-{FB9C5EBC-4294-6B16-C3DB-CECA83889DC6}" dt="2021-06-24T14:27:56.125" v="16" actId="1076"/>
          <ac:spMkLst>
            <pc:docMk/>
            <pc:sldMk cId="2309795855" sldId="798"/>
            <ac:spMk id="2" creationId="{00000000-0000-0000-0000-000000000000}"/>
          </ac:spMkLst>
        </pc:spChg>
        <pc:spChg chg="mod">
          <ac:chgData name="Morgan Johnson" userId="S::morgan.johnson@djcase.com::5d2e2336-f2bb-4d70-9baa-6d1a6361be4b" providerId="AD" clId="Web-{FB9C5EBC-4294-6B16-C3DB-CECA83889DC6}" dt="2021-06-24T14:28:12.469" v="33" actId="20577"/>
          <ac:spMkLst>
            <pc:docMk/>
            <pc:sldMk cId="2309795855" sldId="798"/>
            <ac:spMk id="3" creationId="{9C72001B-892D-4F3A-A189-F890AB1ABCDB}"/>
          </ac:spMkLst>
        </pc:spChg>
      </pc:sldChg>
      <pc:sldMasterChg chg="addSldLayout">
        <pc:chgData name="Morgan Johnson" userId="S::morgan.johnson@djcase.com::5d2e2336-f2bb-4d70-9baa-6d1a6361be4b" providerId="AD" clId="Web-{FB9C5EBC-4294-6B16-C3DB-CECA83889DC6}" dt="2021-06-24T14:27:25.343" v="0"/>
        <pc:sldMasterMkLst>
          <pc:docMk/>
          <pc:sldMasterMk cId="4058563493" sldId="2147483648"/>
        </pc:sldMasterMkLst>
        <pc:sldLayoutChg chg="add">
          <pc:chgData name="Morgan Johnson" userId="S::morgan.johnson@djcase.com::5d2e2336-f2bb-4d70-9baa-6d1a6361be4b" providerId="AD" clId="Web-{FB9C5EBC-4294-6B16-C3DB-CECA83889DC6}" dt="2021-06-24T14:27:25.343" v="0"/>
          <pc:sldLayoutMkLst>
            <pc:docMk/>
            <pc:sldMasterMk cId="4058563493" sldId="2147483648"/>
            <pc:sldLayoutMk cId="1226812915" sldId="2147483654"/>
          </pc:sldLayoutMkLst>
        </pc:sldLayoutChg>
        <pc:sldLayoutChg chg="add">
          <pc:chgData name="Morgan Johnson" userId="S::morgan.johnson@djcase.com::5d2e2336-f2bb-4d70-9baa-6d1a6361be4b" providerId="AD" clId="Web-{FB9C5EBC-4294-6B16-C3DB-CECA83889DC6}" dt="2021-06-24T14:27:25.343" v="0"/>
          <pc:sldLayoutMkLst>
            <pc:docMk/>
            <pc:sldMasterMk cId="4058563493" sldId="2147483648"/>
            <pc:sldLayoutMk cId="2067022169" sldId="2147483655"/>
          </pc:sldLayoutMkLst>
        </pc:sldLayoutChg>
        <pc:sldLayoutChg chg="add">
          <pc:chgData name="Morgan Johnson" userId="S::morgan.johnson@djcase.com::5d2e2336-f2bb-4d70-9baa-6d1a6361be4b" providerId="AD" clId="Web-{FB9C5EBC-4294-6B16-C3DB-CECA83889DC6}" dt="2021-06-24T14:27:25.343" v="0"/>
          <pc:sldLayoutMkLst>
            <pc:docMk/>
            <pc:sldMasterMk cId="4058563493" sldId="2147483648"/>
            <pc:sldLayoutMk cId="2744242878" sldId="21474836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7465-A6AA-484B-9062-0F439283792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605A3-6566-46E2-85FF-17963EDF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605A3-6566-46E2-85FF-17963EDFC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0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r="-1" b="65284"/>
          <a:stretch/>
        </p:blipFill>
        <p:spPr>
          <a:xfrm>
            <a:off x="-63500" y="1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0" y="283248"/>
            <a:ext cx="12255500" cy="1056953"/>
          </a:xfrm>
          <a:solidFill>
            <a:srgbClr val="452A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457200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22078"/>
            <a:ext cx="12082509" cy="5435921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0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329E0E-A239-4EDB-B7C9-FCE151A7F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r="-1" b="65284"/>
          <a:stretch/>
        </p:blipFill>
        <p:spPr>
          <a:xfrm>
            <a:off x="0" y="0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255500" cy="1325563"/>
          </a:xfrm>
          <a:solidFill>
            <a:srgbClr val="452A1C"/>
          </a:solidFill>
        </p:spPr>
        <p:txBody>
          <a:bodyPr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09" y="1825625"/>
            <a:ext cx="5915891" cy="5032374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915890" cy="50323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2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63500" y="1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0" y="283248"/>
            <a:ext cx="12255500" cy="1056953"/>
          </a:xfrm>
          <a:solidFill>
            <a:srgbClr val="452A1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457200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" y="1422078"/>
            <a:ext cx="12000411" cy="5435921"/>
          </a:xfrm>
          <a:noFill/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0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329E0E-A239-4EDB-B7C9-FCE151A7F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255500" cy="1325563"/>
          </a:xfrm>
          <a:solidFill>
            <a:srgbClr val="452A1C"/>
          </a:solidFill>
        </p:spPr>
        <p:txBody>
          <a:bodyPr>
            <a:normAutofit/>
          </a:bodyPr>
          <a:lstStyle>
            <a:lvl1pPr marL="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211" y="1825625"/>
            <a:ext cx="5906589" cy="5032374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906589" cy="5032375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2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CC2E-D308-48AE-A091-2C3CFA7FD4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4DF8-183C-44DB-AF80-4905B31B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6A40-42D0-407E-9224-9A40AFDB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81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-63500" y="1"/>
            <a:ext cx="122555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0" y="365125"/>
            <a:ext cx="12255500" cy="1325563"/>
          </a:xfrm>
          <a:solidFill>
            <a:schemeClr val="tx1">
              <a:alpha val="38000"/>
            </a:schemeClr>
          </a:solidFill>
        </p:spPr>
        <p:txBody>
          <a:bodyPr>
            <a:normAutofit/>
          </a:bodyPr>
          <a:lstStyle>
            <a:lvl1pPr marL="457200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803809"/>
            <a:ext cx="3529166" cy="1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CC2E-D308-48AE-A091-2C3CFA7FD4E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4DF8-183C-44DB-AF80-4905B31B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0" r:id="rId3"/>
    <p:sldLayoutId id="2147483652" r:id="rId4"/>
    <p:sldLayoutId id="2147483649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>
            <a:extLst>
              <a:ext uri="{FF2B5EF4-FFF2-40B4-BE49-F238E27FC236}">
                <a16:creationId xmlns:a16="http://schemas.microsoft.com/office/drawing/2014/main" id="{A723CF04-99EA-4F73-AA61-42C59DE6B3BF}"/>
              </a:ext>
            </a:extLst>
          </p:cNvPr>
          <p:cNvSpPr/>
          <p:nvPr/>
        </p:nvSpPr>
        <p:spPr>
          <a:xfrm rot="2826288">
            <a:off x="3188044" y="1581665"/>
            <a:ext cx="4843849" cy="4679092"/>
          </a:xfrm>
          <a:prstGeom prst="plus">
            <a:avLst>
              <a:gd name="adj" fmla="val 40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E8BCEB-FCC2-43B5-8409-3EEC29D7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0" y="365125"/>
            <a:ext cx="12255500" cy="952929"/>
          </a:xfrm>
        </p:spPr>
        <p:txBody>
          <a:bodyPr/>
          <a:lstStyle/>
          <a:p>
            <a:r>
              <a:rPr lang="en-US" dirty="0"/>
              <a:t>“New Take” Symbol for Rick. </a:t>
            </a:r>
          </a:p>
        </p:txBody>
      </p:sp>
    </p:spTree>
    <p:extLst>
      <p:ext uri="{BB962C8B-B14F-4D97-AF65-F5344CB8AC3E}">
        <p14:creationId xmlns:p14="http://schemas.microsoft.com/office/powerpoint/2010/main" val="206638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Their Attention – Stand Out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35" y="1865810"/>
            <a:ext cx="5781032" cy="4658254"/>
          </a:xfrm>
        </p:spPr>
        <p:txBody>
          <a:bodyPr>
            <a:normAutofit/>
          </a:bodyPr>
          <a:lstStyle/>
          <a:p>
            <a:r>
              <a:rPr lang="en-US" dirty="0"/>
              <a:t>B&amp;W among color</a:t>
            </a:r>
          </a:p>
          <a:p>
            <a:r>
              <a:rPr lang="en-US" dirty="0"/>
              <a:t>Silence on TV</a:t>
            </a:r>
          </a:p>
          <a:p>
            <a:r>
              <a:rPr lang="en-US" dirty="0"/>
              <a:t>Clean white design</a:t>
            </a:r>
          </a:p>
          <a:p>
            <a:r>
              <a:rPr lang="en-US" dirty="0"/>
              <a:t>Unique, attractive image.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06F2F-2EF0-4808-A92E-2E0386150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0" r="21320" b="43893"/>
          <a:stretch/>
        </p:blipFill>
        <p:spPr>
          <a:xfrm>
            <a:off x="6416097" y="1215637"/>
            <a:ext cx="5390707" cy="316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88938-7874-4B7C-9656-FE01F87DD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2" b="35470"/>
          <a:stretch/>
        </p:blipFill>
        <p:spPr>
          <a:xfrm>
            <a:off x="6384849" y="4478394"/>
            <a:ext cx="5421955" cy="22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ECA5-A738-405B-ACCE-A5976E40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Attracting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4004-1892-48A4-93C9-57BA324B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could you attract attention to ads for your program?</a:t>
            </a:r>
          </a:p>
          <a:p>
            <a:pPr lvl="1"/>
            <a:r>
              <a:rPr lang="en-US" dirty="0"/>
              <a:t>2 Relevant Attention</a:t>
            </a:r>
          </a:p>
          <a:p>
            <a:pPr lvl="1"/>
            <a:r>
              <a:rPr lang="en-US" dirty="0"/>
              <a:t>2 Borrowed Attention</a:t>
            </a:r>
          </a:p>
          <a:p>
            <a:pPr lvl="1"/>
            <a:r>
              <a:rPr lang="en-US" dirty="0"/>
              <a:t>2 Graphic Attention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7C0E43-FF86-4AC7-852F-3F5E502F8889}"/>
              </a:ext>
            </a:extLst>
          </p:cNvPr>
          <p:cNvGrpSpPr/>
          <p:nvPr/>
        </p:nvGrpSpPr>
        <p:grpSpPr>
          <a:xfrm>
            <a:off x="10585117" y="5488307"/>
            <a:ext cx="1350209" cy="1243262"/>
            <a:chOff x="10585117" y="5458327"/>
            <a:chExt cx="1350209" cy="124326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2A0AFC49-3CE1-436E-AAEB-9542C21272BD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0384296-3289-4951-8C52-5A14209BBE48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3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BBB0-BFD1-4545-934A-ACBEB383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a Message – Communication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1C1B-151E-47C6-9F2A-A2C9A7A4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22539"/>
          <a:stretch/>
        </p:blipFill>
        <p:spPr>
          <a:xfrm flipH="1">
            <a:off x="1447798" y="1833562"/>
            <a:ext cx="8450207" cy="3190875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EA631-B70A-4C91-8DF7-EB2CAC7E04FA}"/>
              </a:ext>
            </a:extLst>
          </p:cNvPr>
          <p:cNvSpPr txBox="1"/>
          <p:nvPr/>
        </p:nvSpPr>
        <p:spPr>
          <a:xfrm>
            <a:off x="276506" y="5211968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</a:t>
            </a:r>
            <a:r>
              <a:rPr lang="en-US" sz="3200" b="1" dirty="0"/>
              <a:t>Attention</a:t>
            </a:r>
          </a:p>
          <a:p>
            <a:r>
              <a:rPr lang="en-US" sz="2400" b="1" dirty="0"/>
              <a:t>(Motion, Noise, Flash)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B33F4-578F-441A-BF88-8C7B12D27BAF}"/>
              </a:ext>
            </a:extLst>
          </p:cNvPr>
          <p:cNvSpPr txBox="1"/>
          <p:nvPr/>
        </p:nvSpPr>
        <p:spPr>
          <a:xfrm>
            <a:off x="8156935" y="5167311"/>
            <a:ext cx="45379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Call to Action</a:t>
            </a:r>
          </a:p>
          <a:p>
            <a:r>
              <a:rPr lang="en-US" sz="2400" b="1" dirty="0"/>
              <a:t>(Hook - If they see the </a:t>
            </a:r>
            <a:br>
              <a:rPr lang="en-US" sz="2400" b="1" dirty="0"/>
            </a:br>
            <a:r>
              <a:rPr lang="en-US" sz="2400" b="1" dirty="0"/>
              <a:t>message and like what </a:t>
            </a:r>
            <a:br>
              <a:rPr lang="en-US" sz="2400" b="1" dirty="0"/>
            </a:br>
            <a:r>
              <a:rPr lang="en-US" sz="2400" b="1" dirty="0"/>
              <a:t>it says, what do they do next?)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84636-D766-46E9-9F1D-A86A5D2D4506}"/>
              </a:ext>
            </a:extLst>
          </p:cNvPr>
          <p:cNvSpPr txBox="1"/>
          <p:nvPr/>
        </p:nvSpPr>
        <p:spPr>
          <a:xfrm>
            <a:off x="4101047" y="5211969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</a:t>
            </a:r>
            <a:r>
              <a:rPr lang="en-US" sz="3200" b="1" dirty="0"/>
              <a:t>Communication</a:t>
            </a:r>
            <a:endParaRPr lang="en-US" sz="2400" b="1" dirty="0"/>
          </a:p>
          <a:p>
            <a:r>
              <a:rPr lang="en-US" sz="2400" b="1" dirty="0"/>
              <a:t>(Hey, that looks like food!)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37171-E965-4E6F-A61C-FF1C545C1DFA}"/>
              </a:ext>
            </a:extLst>
          </p:cNvPr>
          <p:cNvCxnSpPr>
            <a:stCxn id="6" idx="0"/>
          </p:cNvCxnSpPr>
          <p:nvPr/>
        </p:nvCxnSpPr>
        <p:spPr>
          <a:xfrm flipV="1">
            <a:off x="1811542" y="3428999"/>
            <a:ext cx="912608" cy="17829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B7FD06-1E7A-4CFB-AF76-A76334EDCCB6}"/>
              </a:ext>
            </a:extLst>
          </p:cNvPr>
          <p:cNvCxnSpPr>
            <a:cxnSpLocks/>
          </p:cNvCxnSpPr>
          <p:nvPr/>
        </p:nvCxnSpPr>
        <p:spPr>
          <a:xfrm flipV="1">
            <a:off x="5672901" y="3132814"/>
            <a:ext cx="0" cy="2166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853EDA-B4DF-4019-8977-DB59CA828EBA}"/>
              </a:ext>
            </a:extLst>
          </p:cNvPr>
          <p:cNvCxnSpPr>
            <a:cxnSpLocks/>
          </p:cNvCxnSpPr>
          <p:nvPr/>
        </p:nvCxnSpPr>
        <p:spPr>
          <a:xfrm flipH="1" flipV="1">
            <a:off x="9374780" y="3848431"/>
            <a:ext cx="675626" cy="13635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90FFDE4-29A5-4894-B1EA-7A899177C384}"/>
              </a:ext>
            </a:extLst>
          </p:cNvPr>
          <p:cNvSpPr/>
          <p:nvPr/>
        </p:nvSpPr>
        <p:spPr>
          <a:xfrm>
            <a:off x="4035066" y="4925833"/>
            <a:ext cx="3682413" cy="19321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Message Simple!</a:t>
            </a:r>
          </a:p>
        </p:txBody>
      </p:sp>
      <p:pic>
        <p:nvPicPr>
          <p:cNvPr id="5122" name="Picture 2" descr="basic car engine parts diagram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" y="1459772"/>
            <a:ext cx="7026676" cy="5519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32286" y="5950857"/>
            <a:ext cx="1826381" cy="815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Message Simple!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r="1367"/>
          <a:stretch/>
        </p:blipFill>
        <p:spPr>
          <a:xfrm>
            <a:off x="326571" y="1451072"/>
            <a:ext cx="8019143" cy="5547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1064" y="1913981"/>
            <a:ext cx="169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FAST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84178" y="2178421"/>
            <a:ext cx="1228164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4231" y="2200904"/>
            <a:ext cx="1228164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83323" y="2443969"/>
            <a:ext cx="1228164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36260" y="2573957"/>
            <a:ext cx="1228164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Message Simple!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113"/>
            <a:ext cx="9145249" cy="3747936"/>
          </a:xfrm>
        </p:spPr>
        <p:txBody>
          <a:bodyPr/>
          <a:lstStyle/>
          <a:p>
            <a:r>
              <a:rPr lang="en-US" dirty="0"/>
              <a:t>What can you tell me about car #1?</a:t>
            </a:r>
          </a:p>
          <a:p>
            <a:r>
              <a:rPr lang="en-US" dirty="0"/>
              <a:t>What can you tell me about car #2?</a:t>
            </a:r>
          </a:p>
        </p:txBody>
      </p:sp>
    </p:spTree>
    <p:extLst>
      <p:ext uri="{BB962C8B-B14F-4D97-AF65-F5344CB8AC3E}">
        <p14:creationId xmlns:p14="http://schemas.microsoft.com/office/powerpoint/2010/main" val="356275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Oversell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200004"/>
            <a:ext cx="8926286" cy="78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Sell the next step.	           Not the last step.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E2DA2-4FE6-453F-AD83-3719F884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68" y="1521818"/>
            <a:ext cx="5384823" cy="3589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4C13A-132B-4DF0-9060-300DFD25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88" y="1469877"/>
            <a:ext cx="3048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6D3B-3B2A-49E7-827F-DB45C3A7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0148-4C3C-4A06-8E2E-BB1B3848F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5" y="1422078"/>
            <a:ext cx="11596675" cy="54359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Feature: something your product/service has or is</a:t>
            </a:r>
          </a:p>
          <a:p>
            <a:pPr marL="0" indent="0">
              <a:buNone/>
            </a:pPr>
            <a:r>
              <a:rPr lang="en-US" dirty="0"/>
              <a:t>Benefit: outcomes or results of using your product/service</a:t>
            </a:r>
          </a:p>
          <a:p>
            <a:pPr marL="0" indent="0">
              <a:buNone/>
            </a:pPr>
            <a:r>
              <a:rPr lang="en-US" dirty="0"/>
              <a:t>(Sometimes the lines are blurry and that’s okay)</a:t>
            </a:r>
          </a:p>
          <a:p>
            <a:r>
              <a:rPr lang="en-US" dirty="0"/>
              <a:t>Feature: Fishing is easy enough that kids can do it</a:t>
            </a:r>
          </a:p>
          <a:p>
            <a:r>
              <a:rPr lang="en-US" dirty="0"/>
              <a:t>Benefit: Spend time with your family</a:t>
            </a:r>
          </a:p>
          <a:p>
            <a:r>
              <a:rPr lang="en-US" dirty="0"/>
              <a:t>ALWAYS from the prospect’s point of view! </a:t>
            </a:r>
          </a:p>
        </p:txBody>
      </p:sp>
    </p:spTree>
    <p:extLst>
      <p:ext uri="{BB962C8B-B14F-4D97-AF65-F5344CB8AC3E}">
        <p14:creationId xmlns:p14="http://schemas.microsoft.com/office/powerpoint/2010/main" val="118780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68E8-A818-488E-B125-B7D49476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Motivations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44487-ADFC-4304-9D6D-D15B8DE7E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54" y="1825625"/>
            <a:ext cx="5645046" cy="44567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Hunting</a:t>
            </a:r>
          </a:p>
          <a:p>
            <a:r>
              <a:rPr lang="en-US" dirty="0"/>
              <a:t>Fun, relaxation, sport</a:t>
            </a:r>
          </a:p>
          <a:p>
            <a:r>
              <a:rPr lang="en-US" dirty="0"/>
              <a:t>Being in nature/outdoors</a:t>
            </a:r>
          </a:p>
          <a:p>
            <a:r>
              <a:rPr lang="en-US" dirty="0"/>
              <a:t>For the food</a:t>
            </a:r>
          </a:p>
          <a:p>
            <a:r>
              <a:rPr lang="en-US" dirty="0"/>
              <a:t>To be with family and/or friends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27E72-15E3-4980-9B53-4AE3904BA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931023" cy="4456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Fishing</a:t>
            </a:r>
          </a:p>
          <a:p>
            <a:r>
              <a:rPr lang="en-US" dirty="0"/>
              <a:t>Being in nature/outdoors</a:t>
            </a:r>
          </a:p>
          <a:p>
            <a:r>
              <a:rPr lang="en-US" dirty="0"/>
              <a:t>To be with family and/or friends </a:t>
            </a:r>
          </a:p>
          <a:p>
            <a:r>
              <a:rPr lang="en-US" dirty="0"/>
              <a:t>I fished as a child/tradition</a:t>
            </a:r>
          </a:p>
          <a:p>
            <a:r>
              <a:rPr lang="en-US" dirty="0"/>
              <a:t>Inexpensive activity</a:t>
            </a:r>
          </a:p>
          <a:p>
            <a:r>
              <a:rPr lang="en-US" dirty="0"/>
              <a:t>To unplug/be alone </a:t>
            </a:r>
          </a:p>
          <a:p>
            <a:r>
              <a:rPr lang="en-US" dirty="0"/>
              <a:t>Adventure and excitement</a:t>
            </a:r>
          </a:p>
          <a:p>
            <a:r>
              <a:rPr lang="en-US" dirty="0"/>
              <a:t>Easily accessible</a:t>
            </a:r>
          </a:p>
          <a:p>
            <a:r>
              <a:rPr lang="en-US" dirty="0"/>
              <a:t>For the food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BA906-A94F-444B-B41A-30907EDB84FC}"/>
              </a:ext>
            </a:extLst>
          </p:cNvPr>
          <p:cNvSpPr/>
          <p:nvPr/>
        </p:nvSpPr>
        <p:spPr>
          <a:xfrm>
            <a:off x="0" y="6282364"/>
            <a:ext cx="12200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Hunting, Fishing, Sport Shooting, and Archery Recruitment, Retention, and Reactivation. A Practitioners Guide. National Shooting Sports Foundation and Responsive Management</a:t>
            </a:r>
          </a:p>
        </p:txBody>
      </p:sp>
    </p:spTree>
    <p:extLst>
      <p:ext uri="{BB962C8B-B14F-4D97-AF65-F5344CB8AC3E}">
        <p14:creationId xmlns:p14="http://schemas.microsoft.com/office/powerpoint/2010/main" val="35456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8DA7-DFF8-47C6-835A-67B84323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to Take Advantage of Motivations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585ED7-2025-4289-A763-D13D0499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1510586"/>
            <a:ext cx="11588773" cy="534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can you do with your prospects’ motivations?</a:t>
            </a:r>
          </a:p>
          <a:p>
            <a:r>
              <a:rPr lang="en-US" dirty="0"/>
              <a:t>“Greed” messages: If you do X, you will get more of Y</a:t>
            </a:r>
          </a:p>
          <a:p>
            <a:pPr lvl="1"/>
            <a:r>
              <a:rPr lang="en-US" dirty="0"/>
              <a:t>If you go fishing/hunting, you get:</a:t>
            </a:r>
          </a:p>
          <a:p>
            <a:pPr lvl="2"/>
            <a:r>
              <a:rPr lang="en-US" dirty="0"/>
              <a:t>Fun</a:t>
            </a:r>
          </a:p>
          <a:p>
            <a:pPr lvl="2"/>
            <a:r>
              <a:rPr lang="en-US" dirty="0"/>
              <a:t>Recreation</a:t>
            </a:r>
          </a:p>
          <a:p>
            <a:pPr lvl="2"/>
            <a:r>
              <a:rPr lang="en-US" dirty="0"/>
              <a:t>Time with friends and family</a:t>
            </a:r>
          </a:p>
          <a:p>
            <a:pPr lvl="2"/>
            <a:r>
              <a:rPr lang="en-US" dirty="0"/>
              <a:t>Natural protein</a:t>
            </a:r>
          </a:p>
          <a:p>
            <a:pPr lvl="2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99868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b="44018"/>
          <a:stretch/>
        </p:blipFill>
        <p:spPr>
          <a:xfrm>
            <a:off x="0" y="0"/>
            <a:ext cx="121793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2564" y="4037142"/>
            <a:ext cx="6284401" cy="936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cs typeface="Calibri Light"/>
              </a:rPr>
              <a:t>Attracting Students: Messaging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90" y="1758856"/>
            <a:ext cx="4826000" cy="160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72001B-892D-4F3A-A189-F890AB1ABCDB}"/>
              </a:ext>
            </a:extLst>
          </p:cNvPr>
          <p:cNvSpPr/>
          <p:nvPr/>
        </p:nvSpPr>
        <p:spPr>
          <a:xfrm>
            <a:off x="6012259" y="5267774"/>
            <a:ext cx="4549282" cy="122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/>
              <a:t>Matt Harlow</a:t>
            </a:r>
            <a:endParaRPr lang="en-US" sz="2400" b="1" dirty="0">
              <a:cs typeface="Calibri"/>
            </a:endParaRPr>
          </a:p>
          <a:p>
            <a:pPr algn="ctr"/>
            <a:r>
              <a:rPr lang="en-US" sz="2400" b="1" dirty="0"/>
              <a:t>Engagement Strategist</a:t>
            </a:r>
            <a:endParaRPr lang="en-US" sz="2400">
              <a:cs typeface="Calibri"/>
            </a:endParaRPr>
          </a:p>
          <a:p>
            <a:pPr algn="ctr"/>
            <a:r>
              <a:rPr lang="en-US" sz="2000" b="1" dirty="0"/>
              <a:t>DJ Case &amp; Associates</a:t>
            </a:r>
          </a:p>
        </p:txBody>
      </p:sp>
      <p:pic>
        <p:nvPicPr>
          <p:cNvPr id="6" name="Picture 2" descr="WSFR BW [Converted].png">
            <a:extLst>
              <a:ext uri="{FF2B5EF4-FFF2-40B4-BE49-F238E27FC236}">
                <a16:creationId xmlns:a16="http://schemas.microsoft.com/office/drawing/2014/main" id="{18244BFF-4CC8-41CB-A32C-152EAC9F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6" y="571266"/>
            <a:ext cx="1368634" cy="13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408BF-C3AE-44AD-8357-FBE597CF8209}"/>
              </a:ext>
            </a:extLst>
          </p:cNvPr>
          <p:cNvSpPr txBox="1"/>
          <p:nvPr/>
        </p:nvSpPr>
        <p:spPr>
          <a:xfrm>
            <a:off x="12700" y="100967"/>
            <a:ext cx="61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Funded by Multistate Conservation Grant Program</a:t>
            </a:r>
          </a:p>
        </p:txBody>
      </p:sp>
    </p:spTree>
    <p:extLst>
      <p:ext uri="{BB962C8B-B14F-4D97-AF65-F5344CB8AC3E}">
        <p14:creationId xmlns:p14="http://schemas.microsoft.com/office/powerpoint/2010/main" val="230979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D5D3E-38CE-4AAC-B072-97C6AD4E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Barriers/Obstacles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FCA5-0B66-4FCE-BBD7-7A725D5AB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777" y="1825625"/>
            <a:ext cx="5931023" cy="45996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Hunting </a:t>
            </a:r>
          </a:p>
          <a:p>
            <a:r>
              <a:rPr lang="en-US" dirty="0"/>
              <a:t>No time</a:t>
            </a:r>
          </a:p>
          <a:p>
            <a:r>
              <a:rPr lang="en-US" dirty="0"/>
              <a:t>Poor health/age</a:t>
            </a:r>
          </a:p>
          <a:p>
            <a:r>
              <a:rPr lang="en-US" dirty="0"/>
              <a:t>Lack of access </a:t>
            </a:r>
          </a:p>
          <a:p>
            <a:r>
              <a:rPr lang="en-US" dirty="0"/>
              <a:t>Weather </a:t>
            </a:r>
          </a:p>
          <a:p>
            <a:r>
              <a:rPr lang="en-US" dirty="0"/>
              <a:t>Lost interest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13F7B-F329-4DDB-8746-BE0A8F022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931023" cy="459963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Fishing</a:t>
            </a:r>
          </a:p>
          <a:p>
            <a:r>
              <a:rPr lang="en-US" dirty="0"/>
              <a:t>Not catching any fish</a:t>
            </a:r>
          </a:p>
          <a:p>
            <a:r>
              <a:rPr lang="en-US" dirty="0"/>
              <a:t>Crowded spots/Lack of access</a:t>
            </a:r>
          </a:p>
          <a:p>
            <a:r>
              <a:rPr lang="en-US" dirty="0"/>
              <a:t>Hassle </a:t>
            </a:r>
          </a:p>
          <a:p>
            <a:r>
              <a:rPr lang="en-US" dirty="0"/>
              <a:t>Cleanliness of water (and shoreline)</a:t>
            </a:r>
          </a:p>
          <a:p>
            <a:r>
              <a:rPr lang="en-US" dirty="0"/>
              <a:t>Lack of knowledge</a:t>
            </a:r>
          </a:p>
          <a:p>
            <a:r>
              <a:rPr lang="en-US" dirty="0"/>
              <a:t>Lack of equipment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3FED0-4410-4491-B40B-A922CA91CDB0}"/>
              </a:ext>
            </a:extLst>
          </p:cNvPr>
          <p:cNvSpPr/>
          <p:nvPr/>
        </p:nvSpPr>
        <p:spPr>
          <a:xfrm>
            <a:off x="-31750" y="64252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Hunting, Fishing, Sport Shooting, and Archery Recruitment, Retention, and Reactivation. </a:t>
            </a:r>
            <a:br>
              <a:rPr lang="en-US" sz="1400" dirty="0"/>
            </a:br>
            <a:r>
              <a:rPr lang="en-US" sz="1400" dirty="0"/>
              <a:t>A Practitioners Guide. National Shooting Sports Foundation and Responsive Management</a:t>
            </a:r>
          </a:p>
        </p:txBody>
      </p:sp>
    </p:spTree>
    <p:extLst>
      <p:ext uri="{BB962C8B-B14F-4D97-AF65-F5344CB8AC3E}">
        <p14:creationId xmlns:p14="http://schemas.microsoft.com/office/powerpoint/2010/main" val="27037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36DC-FAEE-4C64-AF64-4E595FA8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to Overcome Barriers/Obstacles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61B3-0736-40C3-BFF4-492FB6B5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2078"/>
            <a:ext cx="11999168" cy="5435922"/>
          </a:xfrm>
        </p:spPr>
        <p:txBody>
          <a:bodyPr>
            <a:normAutofit/>
          </a:bodyPr>
          <a:lstStyle/>
          <a:p>
            <a:r>
              <a:rPr lang="en-US" dirty="0"/>
              <a:t>Correct misconceptions</a:t>
            </a:r>
            <a:br>
              <a:rPr lang="en-US" dirty="0"/>
            </a:br>
            <a:r>
              <a:rPr lang="en-US" dirty="0"/>
              <a:t>(You really can eat the fish from Lake Erie.) </a:t>
            </a:r>
            <a:br>
              <a:rPr lang="en-US" dirty="0"/>
            </a:br>
            <a:r>
              <a:rPr lang="en-US" dirty="0"/>
              <a:t>(There is public hunting land within 25 miles of downtown.)</a:t>
            </a:r>
          </a:p>
          <a:p>
            <a:r>
              <a:rPr lang="en-US" dirty="0"/>
              <a:t>Tell how your program solves the problem</a:t>
            </a:r>
            <a:br>
              <a:rPr lang="en-US" dirty="0"/>
            </a:br>
            <a:r>
              <a:rPr lang="en-US" dirty="0"/>
              <a:t>(We will teach you how to shoot and help you find an affordable gun.)</a:t>
            </a:r>
          </a:p>
          <a:p>
            <a:r>
              <a:rPr lang="en-US" dirty="0"/>
              <a:t>Address “discomforts” with testimonials, case studies </a:t>
            </a:r>
            <a:br>
              <a:rPr lang="en-US" dirty="0"/>
            </a:br>
            <a:r>
              <a:rPr lang="en-US" dirty="0"/>
              <a:t>and/or images of similar-looking people</a:t>
            </a:r>
          </a:p>
          <a:p>
            <a:r>
              <a:rPr lang="en-US" dirty="0"/>
              <a:t>Turn the tables on “bad excuses not to go”</a:t>
            </a:r>
            <a:br>
              <a:rPr lang="en-US" dirty="0"/>
            </a:br>
            <a:r>
              <a:rPr lang="en-US" dirty="0"/>
              <a:t>(When she grows up do you want her to remember that </a:t>
            </a:r>
            <a:br>
              <a:rPr lang="en-US" dirty="0"/>
            </a:br>
            <a:r>
              <a:rPr lang="en-US" dirty="0"/>
              <a:t>you worked a lot of overtime or that you took her fishing?).</a:t>
            </a:r>
          </a:p>
        </p:txBody>
      </p:sp>
    </p:spTree>
    <p:extLst>
      <p:ext uri="{BB962C8B-B14F-4D97-AF65-F5344CB8AC3E}">
        <p14:creationId xmlns:p14="http://schemas.microsoft.com/office/powerpoint/2010/main" val="35936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1499-2DE8-4C3B-BA52-DFB8221F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Features (and Benefits)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6DD8A-291D-43A2-8676-A7C1BB99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5 most important features of your program (from the participants’ viewpoint) </a:t>
            </a:r>
          </a:p>
          <a:p>
            <a:r>
              <a:rPr lang="en-US" dirty="0"/>
              <a:t>How do participants benefit from each feature?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A1626-677C-4E81-AEA9-5CABA56D1E69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080F938B-8DFD-4C47-87C6-31509E8B695E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63212E7-F6B0-456F-938B-C3FBBEFD5DFA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20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BBB0-BFD1-4545-934A-ACBEB383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a Message – The Hook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1C1B-151E-47C6-9F2A-A2C9A7A4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22539"/>
          <a:stretch/>
        </p:blipFill>
        <p:spPr>
          <a:xfrm flipH="1">
            <a:off x="1447798" y="1833562"/>
            <a:ext cx="8450207" cy="3190875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EA631-B70A-4C91-8DF7-EB2CAC7E04FA}"/>
              </a:ext>
            </a:extLst>
          </p:cNvPr>
          <p:cNvSpPr txBox="1"/>
          <p:nvPr/>
        </p:nvSpPr>
        <p:spPr>
          <a:xfrm>
            <a:off x="276506" y="5211968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</a:t>
            </a:r>
            <a:r>
              <a:rPr lang="en-US" sz="3200" b="1" dirty="0"/>
              <a:t>Attention</a:t>
            </a:r>
          </a:p>
          <a:p>
            <a:r>
              <a:rPr lang="en-US" sz="2400" b="1" dirty="0"/>
              <a:t>(Motion, Noise, Flash)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B33F4-578F-441A-BF88-8C7B12D27BAF}"/>
              </a:ext>
            </a:extLst>
          </p:cNvPr>
          <p:cNvSpPr txBox="1"/>
          <p:nvPr/>
        </p:nvSpPr>
        <p:spPr>
          <a:xfrm>
            <a:off x="8156935" y="5167311"/>
            <a:ext cx="45379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Call to Action</a:t>
            </a:r>
          </a:p>
          <a:p>
            <a:r>
              <a:rPr lang="en-US" sz="2400" b="1" dirty="0"/>
              <a:t>(Hook - If they see the </a:t>
            </a:r>
            <a:br>
              <a:rPr lang="en-US" sz="2400" b="1" dirty="0"/>
            </a:br>
            <a:r>
              <a:rPr lang="en-US" sz="2400" b="1" dirty="0"/>
              <a:t>message and like what </a:t>
            </a:r>
            <a:br>
              <a:rPr lang="en-US" sz="2400" b="1" dirty="0"/>
            </a:br>
            <a:r>
              <a:rPr lang="en-US" sz="2400" b="1" dirty="0"/>
              <a:t>it says, what do they do next?)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84636-D766-46E9-9F1D-A86A5D2D4506}"/>
              </a:ext>
            </a:extLst>
          </p:cNvPr>
          <p:cNvSpPr txBox="1"/>
          <p:nvPr/>
        </p:nvSpPr>
        <p:spPr>
          <a:xfrm>
            <a:off x="4101047" y="5211969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</a:t>
            </a:r>
            <a:r>
              <a:rPr lang="en-US" sz="3200" b="1" dirty="0"/>
              <a:t>Communication</a:t>
            </a:r>
            <a:endParaRPr lang="en-US" sz="2400" b="1" dirty="0"/>
          </a:p>
          <a:p>
            <a:r>
              <a:rPr lang="en-US" sz="2400" b="1" dirty="0"/>
              <a:t>(Hey, that looks like food!)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37171-E965-4E6F-A61C-FF1C545C1DFA}"/>
              </a:ext>
            </a:extLst>
          </p:cNvPr>
          <p:cNvCxnSpPr>
            <a:stCxn id="6" idx="0"/>
          </p:cNvCxnSpPr>
          <p:nvPr/>
        </p:nvCxnSpPr>
        <p:spPr>
          <a:xfrm flipV="1">
            <a:off x="1811542" y="3428999"/>
            <a:ext cx="912608" cy="17829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B7FD06-1E7A-4CFB-AF76-A76334EDCCB6}"/>
              </a:ext>
            </a:extLst>
          </p:cNvPr>
          <p:cNvCxnSpPr>
            <a:cxnSpLocks/>
          </p:cNvCxnSpPr>
          <p:nvPr/>
        </p:nvCxnSpPr>
        <p:spPr>
          <a:xfrm flipV="1">
            <a:off x="5672901" y="3132814"/>
            <a:ext cx="0" cy="2166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853EDA-B4DF-4019-8977-DB59CA828EBA}"/>
              </a:ext>
            </a:extLst>
          </p:cNvPr>
          <p:cNvCxnSpPr>
            <a:cxnSpLocks/>
          </p:cNvCxnSpPr>
          <p:nvPr/>
        </p:nvCxnSpPr>
        <p:spPr>
          <a:xfrm flipH="1" flipV="1">
            <a:off x="9374780" y="3848431"/>
            <a:ext cx="675626" cy="13635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90FFDE4-29A5-4894-B1EA-7A899177C384}"/>
              </a:ext>
            </a:extLst>
          </p:cNvPr>
          <p:cNvSpPr/>
          <p:nvPr/>
        </p:nvSpPr>
        <p:spPr>
          <a:xfrm>
            <a:off x="8066530" y="5024437"/>
            <a:ext cx="3682413" cy="19321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Motivating Them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1072"/>
            <a:ext cx="11462657" cy="41728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Ultimately, what do you want your prospects to do?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Angler training – so they can buy a license and go fishing</a:t>
            </a:r>
          </a:p>
          <a:p>
            <a:r>
              <a:rPr lang="en-US" dirty="0"/>
              <a:t>Is it reasonable to expect your prospects to take that action </a:t>
            </a:r>
            <a:br>
              <a:rPr lang="en-US" dirty="0"/>
            </a:br>
            <a:r>
              <a:rPr lang="en-US" dirty="0"/>
              <a:t>after only seeing a message?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Probably not</a:t>
            </a:r>
          </a:p>
          <a:p>
            <a:r>
              <a:rPr lang="en-US" dirty="0"/>
              <a:t>What is a reasonable next step a prospect might take </a:t>
            </a:r>
            <a:br>
              <a:rPr lang="en-US" dirty="0"/>
            </a:br>
            <a:r>
              <a:rPr lang="en-US" dirty="0"/>
              <a:t>after seeing your message?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Go to your website; call a number; visit a FB page</a:t>
            </a:r>
          </a:p>
          <a:p>
            <a:r>
              <a:rPr lang="en-US" dirty="0"/>
              <a:t>THAT is the call to action.</a:t>
            </a:r>
          </a:p>
        </p:txBody>
      </p:sp>
    </p:spTree>
    <p:extLst>
      <p:ext uri="{BB962C8B-B14F-4D97-AF65-F5344CB8AC3E}">
        <p14:creationId xmlns:p14="http://schemas.microsoft.com/office/powerpoint/2010/main" val="42620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Your Call-To-Action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call-to-action per message</a:t>
            </a:r>
          </a:p>
          <a:p>
            <a:pPr lvl="1"/>
            <a:r>
              <a:rPr lang="en-US" dirty="0"/>
              <a:t>Make a reservation for a wild game dinner</a:t>
            </a:r>
          </a:p>
          <a:p>
            <a:pPr lvl="1"/>
            <a:r>
              <a:rPr lang="en-US" dirty="0"/>
              <a:t>Get more information</a:t>
            </a:r>
          </a:p>
          <a:p>
            <a:pPr lvl="1"/>
            <a:r>
              <a:rPr lang="en-US" dirty="0"/>
              <a:t>Check the schedule</a:t>
            </a:r>
          </a:p>
          <a:p>
            <a:r>
              <a:rPr lang="en-US" dirty="0"/>
              <a:t>There can be more than one method of taking that single action</a:t>
            </a:r>
          </a:p>
          <a:p>
            <a:pPr lvl="1"/>
            <a:r>
              <a:rPr lang="en-US" dirty="0"/>
              <a:t>Phone number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Website</a:t>
            </a:r>
          </a:p>
          <a:p>
            <a:r>
              <a:rPr lang="en-US" dirty="0"/>
              <a:t>100% of message dedicated to encouraging the call-to-action</a:t>
            </a:r>
          </a:p>
          <a:p>
            <a:pPr lvl="1"/>
            <a:r>
              <a:rPr lang="en-US" dirty="0"/>
              <a:t>Anything else is just a distraction.</a:t>
            </a:r>
          </a:p>
        </p:txBody>
      </p:sp>
    </p:spTree>
    <p:extLst>
      <p:ext uri="{BB962C8B-B14F-4D97-AF65-F5344CB8AC3E}">
        <p14:creationId xmlns:p14="http://schemas.microsoft.com/office/powerpoint/2010/main" val="1640172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92D7-22EA-4834-9835-2B8E7B69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Call-to-Action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36BF6-1683-44D6-BA6F-D358A3406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ultimately want prospects to do?</a:t>
            </a:r>
          </a:p>
          <a:p>
            <a:r>
              <a:rPr lang="en-US" dirty="0"/>
              <a:t>What do you want them to do as a result of your message?</a:t>
            </a:r>
          </a:p>
          <a:p>
            <a:r>
              <a:rPr lang="en-US" dirty="0"/>
              <a:t>List all the ways they could take/do your call to action.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724644-F1BF-4C2A-A019-353E05D7DDD3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3A0B0215-9B59-4E04-A523-F1299443ECE0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1E3F724-D2FD-426E-B624-1FB8DBECC3C4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4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5BC4-FE29-4618-B6FA-FC863C42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Chain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CF41D-E031-4927-AA68-E8AAC1B7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61" y="4957513"/>
            <a:ext cx="11627679" cy="1640023"/>
          </a:xfrm>
        </p:spPr>
        <p:txBody>
          <a:bodyPr>
            <a:normAutofit/>
          </a:bodyPr>
          <a:lstStyle/>
          <a:p>
            <a:r>
              <a:rPr lang="en-US" dirty="0"/>
              <a:t>Messages needed to walk a prospect from first exposure to sign up</a:t>
            </a:r>
          </a:p>
          <a:p>
            <a:r>
              <a:rPr lang="en-US" dirty="0"/>
              <a:t>Each step has its own call to action.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2F09F-77C0-4C23-A332-42797EB38C69}"/>
              </a:ext>
            </a:extLst>
          </p:cNvPr>
          <p:cNvSpPr/>
          <p:nvPr/>
        </p:nvSpPr>
        <p:spPr>
          <a:xfrm>
            <a:off x="838200" y="2835675"/>
            <a:ext cx="1152939" cy="7344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Original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40722-1B31-4924-8A14-40AA2D76EE2D}"/>
              </a:ext>
            </a:extLst>
          </p:cNvPr>
          <p:cNvSpPr/>
          <p:nvPr/>
        </p:nvSpPr>
        <p:spPr>
          <a:xfrm>
            <a:off x="2660374" y="1916718"/>
            <a:ext cx="1362986" cy="7321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Call for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590C4-A4FB-458B-A7F3-641BA5507A49}"/>
              </a:ext>
            </a:extLst>
          </p:cNvPr>
          <p:cNvSpPr/>
          <p:nvPr/>
        </p:nvSpPr>
        <p:spPr>
          <a:xfrm>
            <a:off x="2660373" y="2838035"/>
            <a:ext cx="1362986" cy="7321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Click for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A4FA4-718D-4FE6-9651-832CA222960B}"/>
              </a:ext>
            </a:extLst>
          </p:cNvPr>
          <p:cNvSpPr/>
          <p:nvPr/>
        </p:nvSpPr>
        <p:spPr>
          <a:xfrm>
            <a:off x="2660373" y="3759352"/>
            <a:ext cx="1362986" cy="6456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Email for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B9F64-57B5-4A0F-8C9B-DCBC8F5D99E1}"/>
              </a:ext>
            </a:extLst>
          </p:cNvPr>
          <p:cNvSpPr/>
          <p:nvPr/>
        </p:nvSpPr>
        <p:spPr>
          <a:xfrm>
            <a:off x="6330560" y="2413506"/>
            <a:ext cx="1362986" cy="15693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Make Reservation for Wild Game Dinner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478406-D0B0-4724-9208-C824F9F4D2BD}"/>
              </a:ext>
            </a:extLst>
          </p:cNvPr>
          <p:cNvSpPr/>
          <p:nvPr/>
        </p:nvSpPr>
        <p:spPr>
          <a:xfrm>
            <a:off x="8156711" y="2378168"/>
            <a:ext cx="1362985" cy="164002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Attend Dinner &amp; Receive Information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E655-EE97-4B9F-960A-EC9B3D6F0FEC}"/>
              </a:ext>
            </a:extLst>
          </p:cNvPr>
          <p:cNvSpPr/>
          <p:nvPr/>
        </p:nvSpPr>
        <p:spPr>
          <a:xfrm>
            <a:off x="9994790" y="2803530"/>
            <a:ext cx="1152277" cy="7321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Sign up for a Class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FBFE6C-3AAD-4953-83E9-BCA29E6B18C2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991139" y="2282769"/>
            <a:ext cx="669235" cy="920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B3642D-E0BA-4161-9AB4-CD1A39DC057D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1991139" y="3202906"/>
            <a:ext cx="669234" cy="1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0A7DCF-85CB-4054-9EF7-CC8E103BC35E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971925" y="3201724"/>
            <a:ext cx="688448" cy="880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3E5A13-8E5A-4CE6-9407-F2BA94CBA4C0}"/>
              </a:ext>
            </a:extLst>
          </p:cNvPr>
          <p:cNvCxnSpPr>
            <a:cxnSpLocks/>
          </p:cNvCxnSpPr>
          <p:nvPr/>
        </p:nvCxnSpPr>
        <p:spPr>
          <a:xfrm>
            <a:off x="5965131" y="3231108"/>
            <a:ext cx="3478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CD425D-BE87-4CDE-AE38-66702D1CE136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7693546" y="3198180"/>
            <a:ext cx="4631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E4B2AE-5D93-479C-8448-1F7DFC3CFFF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519696" y="3198180"/>
            <a:ext cx="4750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2163DF-A674-4104-84AD-C2DE37442684}"/>
              </a:ext>
            </a:extLst>
          </p:cNvPr>
          <p:cNvCxnSpPr>
            <a:cxnSpLocks/>
          </p:cNvCxnSpPr>
          <p:nvPr/>
        </p:nvCxnSpPr>
        <p:spPr>
          <a:xfrm>
            <a:off x="4023358" y="3198771"/>
            <a:ext cx="546652" cy="4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2BDBF0-F8EF-40CB-B6F7-B97DA257F12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023359" y="3225693"/>
            <a:ext cx="546651" cy="8564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F95EC0-FF8A-4C3C-888A-140FAB1A11D2}"/>
              </a:ext>
            </a:extLst>
          </p:cNvPr>
          <p:cNvCxnSpPr>
            <a:cxnSpLocks/>
          </p:cNvCxnSpPr>
          <p:nvPr/>
        </p:nvCxnSpPr>
        <p:spPr>
          <a:xfrm>
            <a:off x="4043237" y="2241819"/>
            <a:ext cx="539031" cy="956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3B7E0E8-B849-4AFA-8EAE-8659437384F0}"/>
              </a:ext>
            </a:extLst>
          </p:cNvPr>
          <p:cNvSpPr/>
          <p:nvPr/>
        </p:nvSpPr>
        <p:spPr>
          <a:xfrm>
            <a:off x="4623352" y="2858462"/>
            <a:ext cx="1341779" cy="73446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Receive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014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1CF4-A3E9-44B1-846C-0FA6900F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Message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88BFE-6A08-4C0F-819A-C08BA11A1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steps from first message to signing up for your program</a:t>
            </a:r>
          </a:p>
          <a:p>
            <a:r>
              <a:rPr lang="en-US" dirty="0"/>
              <a:t>What information is needed at each step?</a:t>
            </a:r>
          </a:p>
          <a:p>
            <a:r>
              <a:rPr lang="en-US" dirty="0"/>
              <a:t>What is the call to action at each step?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0EB6A8-1BCC-453C-AA82-031353DC7E50}"/>
              </a:ext>
            </a:extLst>
          </p:cNvPr>
          <p:cNvGrpSpPr/>
          <p:nvPr/>
        </p:nvGrpSpPr>
        <p:grpSpPr>
          <a:xfrm>
            <a:off x="10585117" y="5458327"/>
            <a:ext cx="1350209" cy="1243262"/>
            <a:chOff x="10585117" y="5458327"/>
            <a:chExt cx="1350209" cy="124326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F91DFF92-8A16-44AC-B2E7-AF3422BE9E40}"/>
                </a:ext>
              </a:extLst>
            </p:cNvPr>
            <p:cNvSpPr/>
            <p:nvPr/>
          </p:nvSpPr>
          <p:spPr>
            <a:xfrm>
              <a:off x="10585117" y="5458327"/>
              <a:ext cx="1350209" cy="1243262"/>
            </a:xfrm>
            <a:prstGeom prst="oc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2D2F184-73A7-47A9-AC28-33E452BAB38B}"/>
                </a:ext>
              </a:extLst>
            </p:cNvPr>
            <p:cNvSpPr/>
            <p:nvPr/>
          </p:nvSpPr>
          <p:spPr>
            <a:xfrm rot="5400000">
              <a:off x="10875418" y="5674729"/>
              <a:ext cx="1002632" cy="8154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65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2499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 fishing! (Use your messages)</a:t>
            </a:r>
          </a:p>
          <a:p>
            <a:r>
              <a:rPr lang="en-US" dirty="0"/>
              <a:t>If you aren’t getting enough bites</a:t>
            </a:r>
          </a:p>
          <a:p>
            <a:pPr lvl="1"/>
            <a:r>
              <a:rPr lang="en-US" dirty="0"/>
              <a:t>Change your bait (Messages)</a:t>
            </a:r>
          </a:p>
          <a:p>
            <a:pPr lvl="1"/>
            <a:r>
              <a:rPr lang="en-US" dirty="0"/>
              <a:t>Change your location (Media)</a:t>
            </a:r>
          </a:p>
          <a:p>
            <a:pPr lvl="1"/>
            <a:r>
              <a:rPr lang="en-US" dirty="0"/>
              <a:t>Don’t change both at once</a:t>
            </a:r>
          </a:p>
          <a:p>
            <a:r>
              <a:rPr lang="en-US" dirty="0"/>
              <a:t>Watch and learn</a:t>
            </a:r>
          </a:p>
          <a:p>
            <a:pPr lvl="1"/>
            <a:r>
              <a:rPr lang="en-US" dirty="0"/>
              <a:t>Keep what works</a:t>
            </a:r>
          </a:p>
          <a:p>
            <a:pPr lvl="1"/>
            <a:r>
              <a:rPr lang="en-US" dirty="0"/>
              <a:t>Refine or eliminate what doesn’t</a:t>
            </a:r>
          </a:p>
          <a:p>
            <a:r>
              <a:rPr lang="en-US" dirty="0"/>
              <a:t>Your marketing will never be perfect, but it will always be improving.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52A6BC-0355-4B55-83B4-9699CE7EFAF9}"/>
              </a:ext>
            </a:extLst>
          </p:cNvPr>
          <p:cNvGrpSpPr/>
          <p:nvPr/>
        </p:nvGrpSpPr>
        <p:grpSpPr>
          <a:xfrm>
            <a:off x="7092563" y="1027906"/>
            <a:ext cx="4484535" cy="4604553"/>
            <a:chOff x="6655242" y="1027906"/>
            <a:chExt cx="4484535" cy="46045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384482-BD9C-4168-A419-87D830546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87" t="4574" r="28335" b="3042"/>
            <a:stretch/>
          </p:blipFill>
          <p:spPr>
            <a:xfrm>
              <a:off x="7657106" y="2130950"/>
              <a:ext cx="2608855" cy="2639833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" r="1914"/>
            <a:stretch/>
          </p:blipFill>
          <p:spPr>
            <a:xfrm>
              <a:off x="6655242" y="1027906"/>
              <a:ext cx="4484535" cy="4604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2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1F7A-C3A3-4034-B05D-7CC85B61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Message is the Bait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0A4C51-45EE-483F-8B69-EC990935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6288"/>
            <a:ext cx="3900778" cy="2263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CC4AD3-BF05-4AF2-9F22-60BB963BA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42" y="9525"/>
            <a:ext cx="1580312" cy="31861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4927FCC-9400-437A-AA45-675E69084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" y="4525770"/>
            <a:ext cx="5612219" cy="20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7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20" y="1512221"/>
            <a:ext cx="6998015" cy="2323836"/>
          </a:xfrm>
          <a:prstGeom prst="rect">
            <a:avLst/>
          </a:prstGeom>
        </p:spPr>
      </p:pic>
      <p:pic>
        <p:nvPicPr>
          <p:cNvPr id="4098" name="Picture 2" descr="WSFR BW [Converted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3" y="5447125"/>
            <a:ext cx="1368634" cy="13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6139" y="5934670"/>
            <a:ext cx="3866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Funded by </a:t>
            </a:r>
          </a:p>
          <a:p>
            <a:r>
              <a:rPr lang="en-US" dirty="0"/>
              <a:t>Multistate Conservation Grant Program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A84A587-E81E-4C0B-8AAA-DFC7AF91F2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92" y="6059345"/>
            <a:ext cx="2117215" cy="7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9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>
            <a:extLst>
              <a:ext uri="{FF2B5EF4-FFF2-40B4-BE49-F238E27FC236}">
                <a16:creationId xmlns:a16="http://schemas.microsoft.com/office/drawing/2014/main" id="{A723CF04-99EA-4F73-AA61-42C59DE6B3BF}"/>
              </a:ext>
            </a:extLst>
          </p:cNvPr>
          <p:cNvSpPr/>
          <p:nvPr/>
        </p:nvSpPr>
        <p:spPr>
          <a:xfrm rot="2826288">
            <a:off x="3188044" y="1581665"/>
            <a:ext cx="4843849" cy="4679092"/>
          </a:xfrm>
          <a:prstGeom prst="plus">
            <a:avLst>
              <a:gd name="adj" fmla="val 40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E8BCEB-FCC2-43B5-8409-3EEC29D7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0" y="365125"/>
            <a:ext cx="12255500" cy="952929"/>
          </a:xfrm>
        </p:spPr>
        <p:txBody>
          <a:bodyPr/>
          <a:lstStyle/>
          <a:p>
            <a:r>
              <a:rPr lang="en-US" dirty="0"/>
              <a:t>“New Take” Symbol for Rick. </a:t>
            </a:r>
          </a:p>
        </p:txBody>
      </p:sp>
    </p:spTree>
    <p:extLst>
      <p:ext uri="{BB962C8B-B14F-4D97-AF65-F5344CB8AC3E}">
        <p14:creationId xmlns:p14="http://schemas.microsoft.com/office/powerpoint/2010/main" val="281693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BBB0-BFD1-4545-934A-ACBEB383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a message work?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1C1B-151E-47C6-9F2A-A2C9A7A4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22539"/>
          <a:stretch/>
        </p:blipFill>
        <p:spPr>
          <a:xfrm flipH="1">
            <a:off x="1447797" y="1780885"/>
            <a:ext cx="8450207" cy="3190875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EA631-B70A-4C91-8DF7-EB2CAC7E04FA}"/>
              </a:ext>
            </a:extLst>
          </p:cNvPr>
          <p:cNvSpPr txBox="1"/>
          <p:nvPr/>
        </p:nvSpPr>
        <p:spPr>
          <a:xfrm>
            <a:off x="276506" y="5211968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</a:t>
            </a:r>
            <a:r>
              <a:rPr lang="en-US" sz="3200" b="1" dirty="0"/>
              <a:t>Attention</a:t>
            </a:r>
          </a:p>
          <a:p>
            <a:r>
              <a:rPr lang="en-US" sz="2400" b="1" dirty="0"/>
              <a:t>(Motion, Noise, Flash)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B33F4-578F-441A-BF88-8C7B12D27BAF}"/>
              </a:ext>
            </a:extLst>
          </p:cNvPr>
          <p:cNvSpPr txBox="1"/>
          <p:nvPr/>
        </p:nvSpPr>
        <p:spPr>
          <a:xfrm>
            <a:off x="8156935" y="5167311"/>
            <a:ext cx="45379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Call to Action</a:t>
            </a:r>
          </a:p>
          <a:p>
            <a:r>
              <a:rPr lang="en-US" sz="2400" b="1" dirty="0"/>
              <a:t>(Hook - If they see the </a:t>
            </a:r>
            <a:br>
              <a:rPr lang="en-US" sz="2400" b="1" dirty="0"/>
            </a:br>
            <a:r>
              <a:rPr lang="en-US" sz="2400" b="1" dirty="0"/>
              <a:t>message and like what </a:t>
            </a:r>
            <a:br>
              <a:rPr lang="en-US" sz="2400" b="1" dirty="0"/>
            </a:br>
            <a:r>
              <a:rPr lang="en-US" sz="2400" b="1" dirty="0"/>
              <a:t>it says, what do they do next?)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84636-D766-46E9-9F1D-A86A5D2D4506}"/>
              </a:ext>
            </a:extLst>
          </p:cNvPr>
          <p:cNvSpPr txBox="1"/>
          <p:nvPr/>
        </p:nvSpPr>
        <p:spPr>
          <a:xfrm>
            <a:off x="4101047" y="5211969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</a:t>
            </a:r>
            <a:r>
              <a:rPr lang="en-US" sz="3200" b="1" dirty="0"/>
              <a:t>Communication</a:t>
            </a:r>
            <a:endParaRPr lang="en-US" sz="2400" b="1" dirty="0"/>
          </a:p>
          <a:p>
            <a:r>
              <a:rPr lang="en-US" sz="2400" b="1" dirty="0"/>
              <a:t>(Hey, that looks like food!)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37171-E965-4E6F-A61C-FF1C545C1DFA}"/>
              </a:ext>
            </a:extLst>
          </p:cNvPr>
          <p:cNvCxnSpPr>
            <a:stCxn id="6" idx="0"/>
          </p:cNvCxnSpPr>
          <p:nvPr/>
        </p:nvCxnSpPr>
        <p:spPr>
          <a:xfrm flipV="1">
            <a:off x="1811542" y="3428999"/>
            <a:ext cx="912608" cy="17829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B7FD06-1E7A-4CFB-AF76-A76334EDCCB6}"/>
              </a:ext>
            </a:extLst>
          </p:cNvPr>
          <p:cNvCxnSpPr>
            <a:cxnSpLocks/>
          </p:cNvCxnSpPr>
          <p:nvPr/>
        </p:nvCxnSpPr>
        <p:spPr>
          <a:xfrm flipV="1">
            <a:off x="5672901" y="3132814"/>
            <a:ext cx="0" cy="2166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853EDA-B4DF-4019-8977-DB59CA828EBA}"/>
              </a:ext>
            </a:extLst>
          </p:cNvPr>
          <p:cNvCxnSpPr>
            <a:cxnSpLocks/>
          </p:cNvCxnSpPr>
          <p:nvPr/>
        </p:nvCxnSpPr>
        <p:spPr>
          <a:xfrm flipH="1" flipV="1">
            <a:off x="9374780" y="3848431"/>
            <a:ext cx="675626" cy="13635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118D2-ABAB-4FAE-A65D-287A9AA4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4" t="1706" r="13684" b="25020"/>
          <a:stretch/>
        </p:blipFill>
        <p:spPr>
          <a:xfrm>
            <a:off x="1726161" y="1408655"/>
            <a:ext cx="6596743" cy="3489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1BBB0-BFD1-4545-934A-ACBEB383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a message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EA631-B70A-4C91-8DF7-EB2CAC7E04FA}"/>
              </a:ext>
            </a:extLst>
          </p:cNvPr>
          <p:cNvSpPr txBox="1"/>
          <p:nvPr/>
        </p:nvSpPr>
        <p:spPr>
          <a:xfrm>
            <a:off x="276506" y="5211968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</a:t>
            </a:r>
            <a:r>
              <a:rPr lang="en-US" sz="3200" b="1" dirty="0"/>
              <a:t>Attention</a:t>
            </a:r>
          </a:p>
          <a:p>
            <a:r>
              <a:rPr lang="en-US" sz="2400" b="1" dirty="0"/>
              <a:t>(Motion, Noise, Flash)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B33F4-578F-441A-BF88-8C7B12D27BAF}"/>
              </a:ext>
            </a:extLst>
          </p:cNvPr>
          <p:cNvSpPr txBox="1"/>
          <p:nvPr/>
        </p:nvSpPr>
        <p:spPr>
          <a:xfrm>
            <a:off x="8156935" y="5167311"/>
            <a:ext cx="45379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Call to Action</a:t>
            </a:r>
          </a:p>
          <a:p>
            <a:r>
              <a:rPr lang="en-US" sz="2400" b="1" dirty="0"/>
              <a:t>(Hook - If they see the </a:t>
            </a:r>
            <a:br>
              <a:rPr lang="en-US" sz="2400" b="1" dirty="0"/>
            </a:br>
            <a:r>
              <a:rPr lang="en-US" sz="2400" b="1" dirty="0"/>
              <a:t>message and like what </a:t>
            </a:r>
            <a:br>
              <a:rPr lang="en-US" sz="2400" b="1" dirty="0"/>
            </a:br>
            <a:r>
              <a:rPr lang="en-US" sz="2400" b="1" dirty="0"/>
              <a:t>it says, what do they do next?)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84636-D766-46E9-9F1D-A86A5D2D4506}"/>
              </a:ext>
            </a:extLst>
          </p:cNvPr>
          <p:cNvSpPr txBox="1"/>
          <p:nvPr/>
        </p:nvSpPr>
        <p:spPr>
          <a:xfrm>
            <a:off x="4101047" y="5211969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</a:t>
            </a:r>
            <a:r>
              <a:rPr lang="en-US" sz="3200" b="1" dirty="0"/>
              <a:t>Communication</a:t>
            </a:r>
            <a:endParaRPr lang="en-US" sz="2400" b="1" dirty="0"/>
          </a:p>
          <a:p>
            <a:r>
              <a:rPr lang="en-US" sz="2400" b="1" dirty="0"/>
              <a:t>(Hey, that looks like food!)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37171-E965-4E6F-A61C-FF1C545C1DF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811542" y="3237722"/>
            <a:ext cx="1047274" cy="1974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B7FD06-1E7A-4CFB-AF76-A76334EDCCB6}"/>
              </a:ext>
            </a:extLst>
          </p:cNvPr>
          <p:cNvCxnSpPr>
            <a:cxnSpLocks/>
          </p:cNvCxnSpPr>
          <p:nvPr/>
        </p:nvCxnSpPr>
        <p:spPr>
          <a:xfrm flipV="1">
            <a:off x="5672901" y="3237722"/>
            <a:ext cx="961164" cy="20617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853EDA-B4DF-4019-8977-DB59CA828EBA}"/>
              </a:ext>
            </a:extLst>
          </p:cNvPr>
          <p:cNvCxnSpPr>
            <a:cxnSpLocks/>
          </p:cNvCxnSpPr>
          <p:nvPr/>
        </p:nvCxnSpPr>
        <p:spPr>
          <a:xfrm flipH="1" flipV="1">
            <a:off x="7249886" y="3984171"/>
            <a:ext cx="2800520" cy="122779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4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8DB821-9A6C-473E-A7BA-2EE15082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a Message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E37DB-685A-447C-802C-B75FEA34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31" y="1759526"/>
            <a:ext cx="6586105" cy="43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BBB0-BFD1-4545-934A-ACBEB383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a Message – Get Their Attention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1C1B-151E-47C6-9F2A-A2C9A7A49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22539"/>
          <a:stretch/>
        </p:blipFill>
        <p:spPr>
          <a:xfrm flipH="1">
            <a:off x="1447798" y="1833562"/>
            <a:ext cx="8450207" cy="3190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EA631-B70A-4C91-8DF7-EB2CAC7E04FA}"/>
              </a:ext>
            </a:extLst>
          </p:cNvPr>
          <p:cNvSpPr txBox="1"/>
          <p:nvPr/>
        </p:nvSpPr>
        <p:spPr>
          <a:xfrm>
            <a:off x="276506" y="5211968"/>
            <a:ext cx="3070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</a:t>
            </a:r>
            <a:r>
              <a:rPr lang="en-US" sz="3200" b="1" dirty="0"/>
              <a:t>Attention</a:t>
            </a:r>
          </a:p>
          <a:p>
            <a:r>
              <a:rPr lang="en-US" sz="2400" b="1" dirty="0"/>
              <a:t>(Motion, Noise, Flash)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B33F4-578F-441A-BF88-8C7B12D27BAF}"/>
              </a:ext>
            </a:extLst>
          </p:cNvPr>
          <p:cNvSpPr txBox="1"/>
          <p:nvPr/>
        </p:nvSpPr>
        <p:spPr>
          <a:xfrm>
            <a:off x="8156935" y="5167311"/>
            <a:ext cx="45379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Call to Action</a:t>
            </a:r>
          </a:p>
          <a:p>
            <a:r>
              <a:rPr lang="en-US" sz="2400" b="1" dirty="0"/>
              <a:t>(Hook - If they see the </a:t>
            </a:r>
            <a:br>
              <a:rPr lang="en-US" sz="2400" b="1" dirty="0"/>
            </a:br>
            <a:r>
              <a:rPr lang="en-US" sz="2400" b="1" dirty="0"/>
              <a:t>message and like what </a:t>
            </a:r>
            <a:br>
              <a:rPr lang="en-US" sz="2400" b="1" dirty="0"/>
            </a:br>
            <a:r>
              <a:rPr lang="en-US" sz="2400" b="1" dirty="0"/>
              <a:t>it says, what do they do next?)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84636-D766-46E9-9F1D-A86A5D2D4506}"/>
              </a:ext>
            </a:extLst>
          </p:cNvPr>
          <p:cNvSpPr txBox="1"/>
          <p:nvPr/>
        </p:nvSpPr>
        <p:spPr>
          <a:xfrm>
            <a:off x="4101047" y="5211969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</a:t>
            </a:r>
            <a:r>
              <a:rPr lang="en-US" sz="3200" b="1" dirty="0"/>
              <a:t>Communication</a:t>
            </a:r>
            <a:endParaRPr lang="en-US" sz="2400" b="1" dirty="0"/>
          </a:p>
          <a:p>
            <a:r>
              <a:rPr lang="en-US" sz="2400" b="1" dirty="0"/>
              <a:t>(Hey, that looks like food!)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37171-E965-4E6F-A61C-FF1C545C1DFA}"/>
              </a:ext>
            </a:extLst>
          </p:cNvPr>
          <p:cNvCxnSpPr>
            <a:stCxn id="6" idx="0"/>
          </p:cNvCxnSpPr>
          <p:nvPr/>
        </p:nvCxnSpPr>
        <p:spPr>
          <a:xfrm flipV="1">
            <a:off x="1811542" y="3428999"/>
            <a:ext cx="912608" cy="17829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B7FD06-1E7A-4CFB-AF76-A76334EDCCB6}"/>
              </a:ext>
            </a:extLst>
          </p:cNvPr>
          <p:cNvCxnSpPr>
            <a:cxnSpLocks/>
          </p:cNvCxnSpPr>
          <p:nvPr/>
        </p:nvCxnSpPr>
        <p:spPr>
          <a:xfrm flipV="1">
            <a:off x="5672901" y="3132814"/>
            <a:ext cx="0" cy="2166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853EDA-B4DF-4019-8977-DB59CA828EBA}"/>
              </a:ext>
            </a:extLst>
          </p:cNvPr>
          <p:cNvCxnSpPr>
            <a:cxnSpLocks/>
          </p:cNvCxnSpPr>
          <p:nvPr/>
        </p:nvCxnSpPr>
        <p:spPr>
          <a:xfrm flipH="1" flipV="1">
            <a:off x="9374780" y="3848431"/>
            <a:ext cx="675626" cy="13635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90FFDE4-29A5-4894-B1EA-7A899177C384}"/>
              </a:ext>
            </a:extLst>
          </p:cNvPr>
          <p:cNvSpPr/>
          <p:nvPr/>
        </p:nvSpPr>
        <p:spPr>
          <a:xfrm>
            <a:off x="86190" y="4925833"/>
            <a:ext cx="3498564" cy="19321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Their Attention – Relevant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423" y="5607097"/>
            <a:ext cx="11309577" cy="1169582"/>
          </a:xfrm>
        </p:spPr>
        <p:txBody>
          <a:bodyPr>
            <a:normAutofit/>
          </a:bodyPr>
          <a:lstStyle/>
          <a:p>
            <a:r>
              <a:rPr lang="en-US" dirty="0"/>
              <a:t>Something you gain by using the product</a:t>
            </a:r>
          </a:p>
          <a:p>
            <a:r>
              <a:rPr lang="en-US" dirty="0"/>
              <a:t>Something you will lose by not using the product.</a:t>
            </a:r>
          </a:p>
          <a:p>
            <a:endParaRPr lang="en-US" dirty="0"/>
          </a:p>
        </p:txBody>
      </p:sp>
      <p:pic>
        <p:nvPicPr>
          <p:cNvPr id="1028" name="Picture 4" descr="Introduction - 2021 Crosstrek - Subaru Canada">
            <a:extLst>
              <a:ext uri="{FF2B5EF4-FFF2-40B4-BE49-F238E27FC236}">
                <a16:creationId xmlns:a16="http://schemas.microsoft.com/office/drawing/2014/main" id="{42A1C751-FD5A-4358-B93A-853AB2A88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23" y="1447115"/>
            <a:ext cx="9972011" cy="39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7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Their Attention – Borrowed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477288"/>
            <a:ext cx="6213325" cy="5550126"/>
          </a:xfrm>
        </p:spPr>
        <p:txBody>
          <a:bodyPr>
            <a:normAutofit/>
          </a:bodyPr>
          <a:lstStyle/>
          <a:p>
            <a:r>
              <a:rPr lang="en-US" dirty="0"/>
              <a:t>Cute</a:t>
            </a:r>
          </a:p>
          <a:p>
            <a:r>
              <a:rPr lang="en-US" dirty="0"/>
              <a:t>Controversy</a:t>
            </a:r>
          </a:p>
          <a:p>
            <a:r>
              <a:rPr lang="en-US" dirty="0"/>
              <a:t>Celebrity</a:t>
            </a:r>
          </a:p>
          <a:p>
            <a:r>
              <a:rPr lang="en-US" dirty="0"/>
              <a:t>Song.</a:t>
            </a:r>
          </a:p>
          <a:p>
            <a:endParaRPr lang="en-US" dirty="0"/>
          </a:p>
        </p:txBody>
      </p:sp>
      <p:sp>
        <p:nvSpPr>
          <p:cNvPr id="6" name="AutoShape 8" descr="Image result for celebrity a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harlie&amp;#39;s Subaru 2013 Dog Tested">
            <a:extLst>
              <a:ext uri="{FF2B5EF4-FFF2-40B4-BE49-F238E27FC236}">
                <a16:creationId xmlns:a16="http://schemas.microsoft.com/office/drawing/2014/main" id="{69B3B85B-8F64-40E1-AFA6-D6F46886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93" y="3211032"/>
            <a:ext cx="10173232" cy="317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2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D902E8756B74F87F24BC089ACFA67" ma:contentTypeVersion="11" ma:contentTypeDescription="Create a new document." ma:contentTypeScope="" ma:versionID="07f7eac5fe299eafa984b09e9cbc761a">
  <xsd:schema xmlns:xsd="http://www.w3.org/2001/XMLSchema" xmlns:xs="http://www.w3.org/2001/XMLSchema" xmlns:p="http://schemas.microsoft.com/office/2006/metadata/properties" xmlns:ns2="626e1279-5fc0-43be-a7ab-ff523329b829" xmlns:ns3="041ccb3d-ecf5-4c91-b3ac-d389ce4b57b4" targetNamespace="http://schemas.microsoft.com/office/2006/metadata/properties" ma:root="true" ma:fieldsID="a37feb70fd86eb284c0e432f45e7361f" ns2:_="" ns3:_="">
    <xsd:import namespace="626e1279-5fc0-43be-a7ab-ff523329b829"/>
    <xsd:import namespace="041ccb3d-ecf5-4c91-b3ac-d389ce4b5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e1279-5fc0-43be-a7ab-ff523329b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ccb3d-ecf5-4c91-b3ac-d389ce4b5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7BDF80-226F-4745-B3D9-82C3BFCB33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18A867-782C-4901-8541-74BACF81A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e1279-5fc0-43be-a7ab-ff523329b829"/>
    <ds:schemaRef ds:uri="041ccb3d-ecf5-4c91-b3ac-d389ce4b5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39C398-A002-4502-B343-13FEEBE563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1179</Words>
  <Application>Microsoft Office PowerPoint</Application>
  <PresentationFormat>Widescreen</PresentationFormat>
  <Paragraphs>178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“New Take” Symbol for Rick. </vt:lpstr>
      <vt:lpstr>Attracting Students: Messaging</vt:lpstr>
      <vt:lpstr>Your Message is the Bait</vt:lpstr>
      <vt:lpstr>How does a message work?</vt:lpstr>
      <vt:lpstr>How does a message work?</vt:lpstr>
      <vt:lpstr>Crafting a Message </vt:lpstr>
      <vt:lpstr>Crafting a Message – Get Their Attention </vt:lpstr>
      <vt:lpstr>Get Their Attention – Relevant Attention</vt:lpstr>
      <vt:lpstr>Get Their Attention – Borrowed Interest</vt:lpstr>
      <vt:lpstr>Get Their Attention – Stand Out Graphically</vt:lpstr>
      <vt:lpstr>Exercise: Attracting Attention</vt:lpstr>
      <vt:lpstr>Crafting a Message – Communication </vt:lpstr>
      <vt:lpstr>Keep Your Message Simple!</vt:lpstr>
      <vt:lpstr>Keep Your Message Simple!</vt:lpstr>
      <vt:lpstr>Keep Your Message Simple!</vt:lpstr>
      <vt:lpstr>Don’t Oversell</vt:lpstr>
      <vt:lpstr>Features and Benefits </vt:lpstr>
      <vt:lpstr>Common Motivations  </vt:lpstr>
      <vt:lpstr>Messages to Take Advantage of Motivations </vt:lpstr>
      <vt:lpstr>Common Barriers/Obstacles</vt:lpstr>
      <vt:lpstr>Messages to Overcome Barriers/Obstacles</vt:lpstr>
      <vt:lpstr>Exercise: Features (and Benefits)</vt:lpstr>
      <vt:lpstr>Crafting a Message – The Hook </vt:lpstr>
      <vt:lpstr>What Are We Motivating Them To Do?</vt:lpstr>
      <vt:lpstr>Using Your Call-To-Action Effectively</vt:lpstr>
      <vt:lpstr>Exercise: Call-to-Action</vt:lpstr>
      <vt:lpstr>Message Chain </vt:lpstr>
      <vt:lpstr>Exercise: Message Chain</vt:lpstr>
      <vt:lpstr>Constant Refinement</vt:lpstr>
      <vt:lpstr>PowerPoint Presentation</vt:lpstr>
      <vt:lpstr>“New Take” Symbol for Rick.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Harlow</dc:creator>
  <cp:lastModifiedBy>Matt Harlow</cp:lastModifiedBy>
  <cp:revision>260</cp:revision>
  <cp:lastPrinted>2019-05-20T20:37:35Z</cp:lastPrinted>
  <dcterms:created xsi:type="dcterms:W3CDTF">2016-09-20T15:11:16Z</dcterms:created>
  <dcterms:modified xsi:type="dcterms:W3CDTF">2021-06-30T13:14:39Z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0x0101006FFD902E8756B74F87F24BC089ACFA67</vt:lpwstr>
  </property>
</Properties>
</file>